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SemiBold"/>
      <p:regular r:id="rId25"/>
      <p:bold r:id="rId26"/>
      <p:italic r:id="rId27"/>
      <p:boldItalic r:id="rId28"/>
    </p:embeddedFont>
    <p:embeddedFont>
      <p:font typeface="Roboto"/>
      <p:regular r:id="rId29"/>
      <p:bold r:id="rId30"/>
      <p:italic r:id="rId31"/>
      <p:boldItalic r:id="rId32"/>
    </p:embeddedFont>
    <p:embeddedFont>
      <p:font typeface="Montserrat"/>
      <p:regular r:id="rId33"/>
      <p:bold r:id="rId34"/>
      <p:italic r:id="rId35"/>
      <p:boldItalic r:id="rId36"/>
    </p:embeddedFont>
    <p:embeddedFont>
      <p:font typeface="Frank Ruhl Libre"/>
      <p:regular r:id="rId37"/>
      <p:bold r:id="rId38"/>
    </p:embeddedFont>
    <p:embeddedFont>
      <p:font typeface="Frank Ruhl Libre Light"/>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F046554-FE64-437F-833C-C0993C12749D}">
  <a:tblStyle styleId="{EF046554-FE64-437F-833C-C0993C12749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rankRuhlLibreLight-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SemiBold-bold.fntdata"/><Relationship Id="rId25" Type="http://schemas.openxmlformats.org/officeDocument/2006/relationships/font" Target="fonts/MontserratSemiBold-regular.fntdata"/><Relationship Id="rId28" Type="http://schemas.openxmlformats.org/officeDocument/2006/relationships/font" Target="fonts/MontserratSemiBold-boldItalic.fntdata"/><Relationship Id="rId27" Type="http://schemas.openxmlformats.org/officeDocument/2006/relationships/font" Target="fonts/MontserratSemi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FrankRuhlLibre-regular.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FrankRuhlLibreLight-regular.fntdata"/><Relationship Id="rId16" Type="http://schemas.openxmlformats.org/officeDocument/2006/relationships/slide" Target="slides/slide10.xml"/><Relationship Id="rId38" Type="http://schemas.openxmlformats.org/officeDocument/2006/relationships/font" Target="fonts/FrankRuhlLibre-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3.jpg>
</file>

<file path=ppt/media/image4.jpg>
</file>

<file path=ppt/media/image5.pn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2af91908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2af91908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42af919082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42af919082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42b2bf4afa_5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42b2bf4afa_5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42b2bf4afa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42b2bf4afa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42b2bf4afa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42b2bf4afa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42b2bf4afa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42b2bf4afa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2af919082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2af919082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42af91908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42af91908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42af919082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42af919082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42af919082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42af919082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42af919082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42af91908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42b2bf4afa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42b2bf4afa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42b2bf4afa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42b2bf4afa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42b2bf4afa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42b2bf4afa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2b2bf4afa_3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42b2bf4afa_3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2b2bf4af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42b2bf4af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74151"/>
              </a:solidFill>
              <a:highlight>
                <a:srgbClr val="F7F7F8"/>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42b2bf4afa_3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42b2bf4afa_3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 - means - uses the distance between census tracts inside the borough boundaries to divide the boroughs into parts</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42b2bf4afa_3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42b2bf4afa_3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type="title">
  <p:cSld name="TITLE">
    <p:bg>
      <p:bgPr>
        <a:solidFill>
          <a:srgbClr val="220337"/>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0" r="0" t="0"/>
          <a:stretch/>
        </p:blipFill>
        <p:spPr>
          <a:xfrm>
            <a:off x="0" y="0"/>
            <a:ext cx="9144003" cy="5143501"/>
          </a:xfrm>
          <a:prstGeom prst="rect">
            <a:avLst/>
          </a:prstGeom>
          <a:noFill/>
          <a:ln>
            <a:noFill/>
          </a:ln>
        </p:spPr>
      </p:pic>
      <p:pic>
        <p:nvPicPr>
          <p:cNvPr id="10" name="Google Shape;10;p2"/>
          <p:cNvPicPr preferRelativeResize="0"/>
          <p:nvPr/>
        </p:nvPicPr>
        <p:blipFill rotWithShape="1">
          <a:blip r:embed="rId3">
            <a:alphaModFix/>
          </a:blip>
          <a:srcRect b="0" l="0" r="0" t="0"/>
          <a:stretch/>
        </p:blipFill>
        <p:spPr>
          <a:xfrm>
            <a:off x="4047363" y="427947"/>
            <a:ext cx="1049175" cy="356100"/>
          </a:xfrm>
          <a:prstGeom prst="rect">
            <a:avLst/>
          </a:prstGeom>
          <a:noFill/>
          <a:ln>
            <a:noFill/>
          </a:ln>
        </p:spPr>
      </p:pic>
      <p:sp>
        <p:nvSpPr>
          <p:cNvPr id="11" name="Google Shape;11;p2"/>
          <p:cNvSpPr txBox="1"/>
          <p:nvPr>
            <p:ph type="title"/>
          </p:nvPr>
        </p:nvSpPr>
        <p:spPr>
          <a:xfrm>
            <a:off x="904850" y="1253682"/>
            <a:ext cx="7333800" cy="15951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3600"/>
              <a:buNone/>
              <a:defRPr sz="7200">
                <a:solidFill>
                  <a:schemeClr val="accent2"/>
                </a:solidFill>
              </a:defRPr>
            </a:lvl1pPr>
            <a:lvl2pPr lvl="1" algn="l">
              <a:lnSpc>
                <a:spcPct val="100000"/>
              </a:lnSpc>
              <a:spcBef>
                <a:spcPts val="0"/>
              </a:spcBef>
              <a:spcAft>
                <a:spcPts val="0"/>
              </a:spcAft>
              <a:buSzPts val="2800"/>
              <a:buNone/>
              <a:defRPr>
                <a:solidFill>
                  <a:srgbClr val="FFFFFF"/>
                </a:solidFill>
              </a:defRPr>
            </a:lvl2pPr>
            <a:lvl3pPr lvl="2" algn="l">
              <a:lnSpc>
                <a:spcPct val="100000"/>
              </a:lnSpc>
              <a:spcBef>
                <a:spcPts val="0"/>
              </a:spcBef>
              <a:spcAft>
                <a:spcPts val="0"/>
              </a:spcAft>
              <a:buSzPts val="2800"/>
              <a:buNone/>
              <a:defRPr>
                <a:solidFill>
                  <a:srgbClr val="FFFFFF"/>
                </a:solidFill>
              </a:defRPr>
            </a:lvl3pPr>
            <a:lvl4pPr lvl="3" algn="l">
              <a:lnSpc>
                <a:spcPct val="100000"/>
              </a:lnSpc>
              <a:spcBef>
                <a:spcPts val="0"/>
              </a:spcBef>
              <a:spcAft>
                <a:spcPts val="0"/>
              </a:spcAft>
              <a:buSzPts val="2800"/>
              <a:buNone/>
              <a:defRPr>
                <a:solidFill>
                  <a:srgbClr val="FFFFFF"/>
                </a:solidFill>
              </a:defRPr>
            </a:lvl4pPr>
            <a:lvl5pPr lvl="4" algn="l">
              <a:lnSpc>
                <a:spcPct val="100000"/>
              </a:lnSpc>
              <a:spcBef>
                <a:spcPts val="0"/>
              </a:spcBef>
              <a:spcAft>
                <a:spcPts val="0"/>
              </a:spcAft>
              <a:buSzPts val="2800"/>
              <a:buNone/>
              <a:defRPr>
                <a:solidFill>
                  <a:srgbClr val="FFFFFF"/>
                </a:solidFill>
              </a:defRPr>
            </a:lvl5pPr>
            <a:lvl6pPr lvl="5" algn="l">
              <a:lnSpc>
                <a:spcPct val="100000"/>
              </a:lnSpc>
              <a:spcBef>
                <a:spcPts val="0"/>
              </a:spcBef>
              <a:spcAft>
                <a:spcPts val="0"/>
              </a:spcAft>
              <a:buSzPts val="2800"/>
              <a:buNone/>
              <a:defRPr>
                <a:solidFill>
                  <a:srgbClr val="FFFFFF"/>
                </a:solidFill>
              </a:defRPr>
            </a:lvl6pPr>
            <a:lvl7pPr lvl="6" algn="l">
              <a:lnSpc>
                <a:spcPct val="100000"/>
              </a:lnSpc>
              <a:spcBef>
                <a:spcPts val="0"/>
              </a:spcBef>
              <a:spcAft>
                <a:spcPts val="0"/>
              </a:spcAft>
              <a:buSzPts val="2800"/>
              <a:buNone/>
              <a:defRPr>
                <a:solidFill>
                  <a:srgbClr val="FFFFFF"/>
                </a:solidFill>
              </a:defRPr>
            </a:lvl7pPr>
            <a:lvl8pPr lvl="7" algn="l">
              <a:lnSpc>
                <a:spcPct val="100000"/>
              </a:lnSpc>
              <a:spcBef>
                <a:spcPts val="0"/>
              </a:spcBef>
              <a:spcAft>
                <a:spcPts val="0"/>
              </a:spcAft>
              <a:buSzPts val="2800"/>
              <a:buNone/>
              <a:defRPr>
                <a:solidFill>
                  <a:srgbClr val="FFFFFF"/>
                </a:solidFill>
              </a:defRPr>
            </a:lvl8pPr>
            <a:lvl9pPr lvl="8" algn="l">
              <a:lnSpc>
                <a:spcPct val="100000"/>
              </a:lnSpc>
              <a:spcBef>
                <a:spcPts val="0"/>
              </a:spcBef>
              <a:spcAft>
                <a:spcPts val="0"/>
              </a:spcAft>
              <a:buSzPts val="2800"/>
              <a:buNone/>
              <a:defRPr>
                <a:solidFill>
                  <a:srgbClr val="FFFFFF"/>
                </a:solidFill>
              </a:defRPr>
            </a:lvl9pPr>
          </a:lstStyle>
          <a:p/>
        </p:txBody>
      </p:sp>
      <p:sp>
        <p:nvSpPr>
          <p:cNvPr id="12" name="Google Shape;12;p2"/>
          <p:cNvSpPr txBox="1"/>
          <p:nvPr>
            <p:ph idx="1" type="body"/>
          </p:nvPr>
        </p:nvSpPr>
        <p:spPr>
          <a:xfrm>
            <a:off x="2496200" y="4275729"/>
            <a:ext cx="4151400" cy="3045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1pPr>
            <a:lvl2pPr indent="-292100" lvl="1" marL="9144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2pPr>
            <a:lvl3pPr indent="-292100" lvl="2" marL="13716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3pPr>
            <a:lvl4pPr indent="-292100" lvl="3" marL="18288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4pPr>
            <a:lvl5pPr indent="-292100" lvl="4" marL="22860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5pPr>
            <a:lvl6pPr indent="-292100" lvl="5" marL="27432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6pPr>
            <a:lvl7pPr indent="-292100" lvl="6" marL="32004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7pPr>
            <a:lvl8pPr indent="-292100" lvl="7" marL="36576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8pPr>
            <a:lvl9pPr indent="-292100" lvl="8" marL="4114800" algn="ctr">
              <a:lnSpc>
                <a:spcPct val="115000"/>
              </a:lnSpc>
              <a:spcBef>
                <a:spcPts val="0"/>
              </a:spcBef>
              <a:spcAft>
                <a:spcPts val="0"/>
              </a:spcAft>
              <a:buClr>
                <a:schemeClr val="accent2"/>
              </a:buClr>
              <a:buSzPts val="1000"/>
              <a:buFont typeface="Montserrat SemiBold"/>
              <a:buChar char="■"/>
              <a:defRPr sz="1000">
                <a:solidFill>
                  <a:schemeClr val="accent2"/>
                </a:solidFill>
                <a:latin typeface="Montserrat SemiBold"/>
                <a:ea typeface="Montserrat SemiBold"/>
                <a:cs typeface="Montserrat SemiBold"/>
                <a:sym typeface="Montserrat SemiBold"/>
              </a:defRPr>
            </a:lvl9pPr>
          </a:lstStyle>
          <a:p/>
        </p:txBody>
      </p:sp>
      <p:sp>
        <p:nvSpPr>
          <p:cNvPr id="13" name="Google Shape;13;p2"/>
          <p:cNvSpPr txBox="1"/>
          <p:nvPr>
            <p:ph idx="2" type="subTitle"/>
          </p:nvPr>
        </p:nvSpPr>
        <p:spPr>
          <a:xfrm>
            <a:off x="2496200" y="2791614"/>
            <a:ext cx="4151400" cy="700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sz="1500">
                <a:solidFill>
                  <a:schemeClr val="accent2"/>
                </a:solidFill>
              </a:defRPr>
            </a:lvl1pPr>
            <a:lvl2pPr lvl="1" algn="l">
              <a:lnSpc>
                <a:spcPct val="115000"/>
              </a:lnSpc>
              <a:spcBef>
                <a:spcPts val="1600"/>
              </a:spcBef>
              <a:spcAft>
                <a:spcPts val="0"/>
              </a:spcAft>
              <a:buSzPts val="1400"/>
              <a:buNone/>
              <a:defRPr>
                <a:solidFill>
                  <a:schemeClr val="accent2"/>
                </a:solidFill>
              </a:defRPr>
            </a:lvl2pPr>
            <a:lvl3pPr lvl="2" algn="l">
              <a:lnSpc>
                <a:spcPct val="115000"/>
              </a:lnSpc>
              <a:spcBef>
                <a:spcPts val="1600"/>
              </a:spcBef>
              <a:spcAft>
                <a:spcPts val="0"/>
              </a:spcAft>
              <a:buSzPts val="1400"/>
              <a:buNone/>
              <a:defRPr>
                <a:solidFill>
                  <a:schemeClr val="accent2"/>
                </a:solidFill>
              </a:defRPr>
            </a:lvl3pPr>
            <a:lvl4pPr lvl="3" algn="l">
              <a:lnSpc>
                <a:spcPct val="115000"/>
              </a:lnSpc>
              <a:spcBef>
                <a:spcPts val="1600"/>
              </a:spcBef>
              <a:spcAft>
                <a:spcPts val="0"/>
              </a:spcAft>
              <a:buSzPts val="1400"/>
              <a:buNone/>
              <a:defRPr>
                <a:solidFill>
                  <a:schemeClr val="accent2"/>
                </a:solidFill>
              </a:defRPr>
            </a:lvl4pPr>
            <a:lvl5pPr lvl="4" algn="l">
              <a:lnSpc>
                <a:spcPct val="115000"/>
              </a:lnSpc>
              <a:spcBef>
                <a:spcPts val="1600"/>
              </a:spcBef>
              <a:spcAft>
                <a:spcPts val="0"/>
              </a:spcAft>
              <a:buSzPts val="1400"/>
              <a:buNone/>
              <a:defRPr>
                <a:solidFill>
                  <a:schemeClr val="accent2"/>
                </a:solidFill>
              </a:defRPr>
            </a:lvl5pPr>
            <a:lvl6pPr lvl="5" algn="l">
              <a:lnSpc>
                <a:spcPct val="115000"/>
              </a:lnSpc>
              <a:spcBef>
                <a:spcPts val="1600"/>
              </a:spcBef>
              <a:spcAft>
                <a:spcPts val="0"/>
              </a:spcAft>
              <a:buSzPts val="1400"/>
              <a:buNone/>
              <a:defRPr>
                <a:solidFill>
                  <a:schemeClr val="accent2"/>
                </a:solidFill>
              </a:defRPr>
            </a:lvl6pPr>
            <a:lvl7pPr lvl="6" algn="l">
              <a:lnSpc>
                <a:spcPct val="115000"/>
              </a:lnSpc>
              <a:spcBef>
                <a:spcPts val="1600"/>
              </a:spcBef>
              <a:spcAft>
                <a:spcPts val="0"/>
              </a:spcAft>
              <a:buSzPts val="1400"/>
              <a:buNone/>
              <a:defRPr>
                <a:solidFill>
                  <a:schemeClr val="accent2"/>
                </a:solidFill>
              </a:defRPr>
            </a:lvl7pPr>
            <a:lvl8pPr lvl="7" algn="l">
              <a:lnSpc>
                <a:spcPct val="115000"/>
              </a:lnSpc>
              <a:spcBef>
                <a:spcPts val="1600"/>
              </a:spcBef>
              <a:spcAft>
                <a:spcPts val="0"/>
              </a:spcAft>
              <a:buSzPts val="1400"/>
              <a:buNone/>
              <a:defRPr>
                <a:solidFill>
                  <a:schemeClr val="accent2"/>
                </a:solidFill>
              </a:defRPr>
            </a:lvl8pPr>
            <a:lvl9pPr lvl="8" algn="l">
              <a:lnSpc>
                <a:spcPct val="115000"/>
              </a:lnSpc>
              <a:spcBef>
                <a:spcPts val="1600"/>
              </a:spcBef>
              <a:spcAft>
                <a:spcPts val="1600"/>
              </a:spcAft>
              <a:buSzPts val="1400"/>
              <a:buNone/>
              <a:defRPr>
                <a:solidFill>
                  <a:schemeClr val="accent2"/>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2" name="Shape 62"/>
        <p:cNvGrpSpPr/>
        <p:nvPr/>
      </p:nvGrpSpPr>
      <p:grpSpPr>
        <a:xfrm>
          <a:off x="0" y="0"/>
          <a:ext cx="0" cy="0"/>
          <a:chOff x="0" y="0"/>
          <a:chExt cx="0" cy="0"/>
        </a:xfrm>
      </p:grpSpPr>
      <p:sp>
        <p:nvSpPr>
          <p:cNvPr id="63" name="Google Shape;63;p11"/>
          <p:cNvSpPr txBox="1"/>
          <p:nvPr>
            <p:ph type="title"/>
          </p:nvPr>
        </p:nvSpPr>
        <p:spPr>
          <a:xfrm>
            <a:off x="1772975" y="528144"/>
            <a:ext cx="5597700" cy="2475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Clr>
                <a:srgbClr val="57068C"/>
              </a:buClr>
              <a:buSzPts val="5600"/>
              <a:buNone/>
              <a:defRPr sz="5600">
                <a:solidFill>
                  <a:srgbClr val="57068C"/>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pic>
        <p:nvPicPr>
          <p:cNvPr descr=" " id="64" name="Google Shape;64;p11"/>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65" name="Google Shape;65;p1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66" name="Google Shape;66;p11"/>
          <p:cNvSpPr txBox="1"/>
          <p:nvPr>
            <p:ph idx="1" type="body"/>
          </p:nvPr>
        </p:nvSpPr>
        <p:spPr>
          <a:xfrm>
            <a:off x="2120250" y="2660325"/>
            <a:ext cx="4903500" cy="1615500"/>
          </a:xfrm>
          <a:prstGeom prst="rect">
            <a:avLst/>
          </a:prstGeom>
          <a:noFill/>
          <a:ln>
            <a:noFill/>
          </a:ln>
        </p:spPr>
        <p:txBody>
          <a:bodyPr anchorCtr="0" anchor="t" bIns="91425" lIns="91425" spcFirstLastPara="1" rIns="91425" wrap="square" tIns="91425">
            <a:noAutofit/>
          </a:bodyPr>
          <a:lstStyle>
            <a:lvl1pPr indent="-330200" lvl="0" marL="457200" algn="ctr">
              <a:lnSpc>
                <a:spcPct val="125000"/>
              </a:lnSpc>
              <a:spcBef>
                <a:spcPts val="0"/>
              </a:spcBef>
              <a:spcAft>
                <a:spcPts val="0"/>
              </a:spcAft>
              <a:buSzPts val="1600"/>
              <a:buChar char="●"/>
              <a:defRPr sz="1600"/>
            </a:lvl1pPr>
            <a:lvl2pPr indent="-330200" lvl="1" marL="914400" algn="ctr">
              <a:lnSpc>
                <a:spcPct val="125000"/>
              </a:lnSpc>
              <a:spcBef>
                <a:spcPts val="0"/>
              </a:spcBef>
              <a:spcAft>
                <a:spcPts val="0"/>
              </a:spcAft>
              <a:buSzPts val="1600"/>
              <a:buChar char="○"/>
              <a:defRPr sz="1600"/>
            </a:lvl2pPr>
            <a:lvl3pPr indent="-330200" lvl="2" marL="1371600" algn="ctr">
              <a:lnSpc>
                <a:spcPct val="125000"/>
              </a:lnSpc>
              <a:spcBef>
                <a:spcPts val="0"/>
              </a:spcBef>
              <a:spcAft>
                <a:spcPts val="0"/>
              </a:spcAft>
              <a:buSzPts val="1600"/>
              <a:buChar char="■"/>
              <a:defRPr sz="1600"/>
            </a:lvl3pPr>
            <a:lvl4pPr indent="-330200" lvl="3" marL="1828800" algn="ctr">
              <a:lnSpc>
                <a:spcPct val="125000"/>
              </a:lnSpc>
              <a:spcBef>
                <a:spcPts val="0"/>
              </a:spcBef>
              <a:spcAft>
                <a:spcPts val="0"/>
              </a:spcAft>
              <a:buSzPts val="1600"/>
              <a:buChar char="●"/>
              <a:defRPr sz="1600"/>
            </a:lvl4pPr>
            <a:lvl5pPr indent="-330200" lvl="4" marL="2286000" algn="ctr">
              <a:lnSpc>
                <a:spcPct val="125000"/>
              </a:lnSpc>
              <a:spcBef>
                <a:spcPts val="0"/>
              </a:spcBef>
              <a:spcAft>
                <a:spcPts val="0"/>
              </a:spcAft>
              <a:buSzPts val="1600"/>
              <a:buChar char="○"/>
              <a:defRPr sz="1600"/>
            </a:lvl5pPr>
            <a:lvl6pPr indent="-330200" lvl="5" marL="2743200" algn="ctr">
              <a:lnSpc>
                <a:spcPct val="125000"/>
              </a:lnSpc>
              <a:spcBef>
                <a:spcPts val="0"/>
              </a:spcBef>
              <a:spcAft>
                <a:spcPts val="0"/>
              </a:spcAft>
              <a:buSzPts val="1600"/>
              <a:buChar char="■"/>
              <a:defRPr sz="1600"/>
            </a:lvl6pPr>
            <a:lvl7pPr indent="-330200" lvl="6" marL="3200400" algn="ctr">
              <a:lnSpc>
                <a:spcPct val="125000"/>
              </a:lnSpc>
              <a:spcBef>
                <a:spcPts val="0"/>
              </a:spcBef>
              <a:spcAft>
                <a:spcPts val="0"/>
              </a:spcAft>
              <a:buSzPts val="1600"/>
              <a:buChar char="●"/>
              <a:defRPr sz="1600"/>
            </a:lvl7pPr>
            <a:lvl8pPr indent="-330200" lvl="7" marL="3657600" algn="ctr">
              <a:lnSpc>
                <a:spcPct val="125000"/>
              </a:lnSpc>
              <a:spcBef>
                <a:spcPts val="0"/>
              </a:spcBef>
              <a:spcAft>
                <a:spcPts val="0"/>
              </a:spcAft>
              <a:buSzPts val="1600"/>
              <a:buChar char="○"/>
              <a:defRPr sz="1600"/>
            </a:lvl8pPr>
            <a:lvl9pPr indent="-330200" lvl="8" marL="4114800" algn="ctr">
              <a:lnSpc>
                <a:spcPct val="125000"/>
              </a:lnSpc>
              <a:spcBef>
                <a:spcPts val="0"/>
              </a:spcBef>
              <a:spcAft>
                <a:spcPts val="0"/>
              </a:spcAft>
              <a:buSzPts val="1600"/>
              <a:buChar char="■"/>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p:cSld name="CUSTOM">
    <p:spTree>
      <p:nvGrpSpPr>
        <p:cNvPr id="67" name="Shape 67"/>
        <p:cNvGrpSpPr/>
        <p:nvPr/>
      </p:nvGrpSpPr>
      <p:grpSpPr>
        <a:xfrm>
          <a:off x="0" y="0"/>
          <a:ext cx="0" cy="0"/>
          <a:chOff x="0" y="0"/>
          <a:chExt cx="0" cy="0"/>
        </a:xfrm>
      </p:grpSpPr>
      <p:pic>
        <p:nvPicPr>
          <p:cNvPr id="68" name="Google Shape;68;p12"/>
          <p:cNvPicPr preferRelativeResize="0"/>
          <p:nvPr/>
        </p:nvPicPr>
        <p:blipFill rotWithShape="1">
          <a:blip r:embed="rId2">
            <a:alphaModFix/>
          </a:blip>
          <a:srcRect b="0" l="0" r="0" t="0"/>
          <a:stretch/>
        </p:blipFill>
        <p:spPr>
          <a:xfrm>
            <a:off x="0" y="0"/>
            <a:ext cx="9143997" cy="5143510"/>
          </a:xfrm>
          <a:prstGeom prst="rect">
            <a:avLst/>
          </a:prstGeom>
          <a:noFill/>
          <a:ln>
            <a:noFill/>
          </a:ln>
        </p:spPr>
      </p:pic>
      <p:pic>
        <p:nvPicPr>
          <p:cNvPr descr=" " id="69" name="Google Shape;69;p12"/>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70" name="Google Shape;70;p1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71" name="Google Shape;71;p12"/>
          <p:cNvSpPr txBox="1"/>
          <p:nvPr>
            <p:ph type="title"/>
          </p:nvPr>
        </p:nvSpPr>
        <p:spPr>
          <a:xfrm>
            <a:off x="4969800" y="1412750"/>
            <a:ext cx="3766800" cy="13746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57068C"/>
              </a:buClr>
              <a:buSzPts val="3600"/>
              <a:buNone/>
              <a:defRPr>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2" name="Google Shape;72;p12"/>
          <p:cNvSpPr txBox="1"/>
          <p:nvPr>
            <p:ph idx="1" type="body"/>
          </p:nvPr>
        </p:nvSpPr>
        <p:spPr>
          <a:xfrm>
            <a:off x="4969675" y="2901150"/>
            <a:ext cx="3766800" cy="1374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SzPts val="1100"/>
              <a:buChar char="●"/>
              <a:defRPr sz="1100"/>
            </a:lvl1pPr>
            <a:lvl2pPr indent="-298450" lvl="1" marL="914400" algn="l">
              <a:lnSpc>
                <a:spcPct val="125000"/>
              </a:lnSpc>
              <a:spcBef>
                <a:spcPts val="800"/>
              </a:spcBef>
              <a:spcAft>
                <a:spcPts val="0"/>
              </a:spcAft>
              <a:buSzPts val="1100"/>
              <a:buChar char="○"/>
              <a:defRPr sz="1100"/>
            </a:lvl2pPr>
            <a:lvl3pPr indent="-298450" lvl="2" marL="1371600" algn="l">
              <a:lnSpc>
                <a:spcPct val="125000"/>
              </a:lnSpc>
              <a:spcBef>
                <a:spcPts val="800"/>
              </a:spcBef>
              <a:spcAft>
                <a:spcPts val="0"/>
              </a:spcAft>
              <a:buSzPts val="1100"/>
              <a:buChar char="■"/>
              <a:defRPr sz="1100"/>
            </a:lvl3pPr>
            <a:lvl4pPr indent="-298450" lvl="3" marL="1828800" algn="l">
              <a:lnSpc>
                <a:spcPct val="125000"/>
              </a:lnSpc>
              <a:spcBef>
                <a:spcPts val="800"/>
              </a:spcBef>
              <a:spcAft>
                <a:spcPts val="0"/>
              </a:spcAft>
              <a:buSzPts val="1100"/>
              <a:buChar char="●"/>
              <a:defRPr sz="1100"/>
            </a:lvl4pPr>
            <a:lvl5pPr indent="-298450" lvl="4" marL="2286000" algn="l">
              <a:lnSpc>
                <a:spcPct val="125000"/>
              </a:lnSpc>
              <a:spcBef>
                <a:spcPts val="800"/>
              </a:spcBef>
              <a:spcAft>
                <a:spcPts val="0"/>
              </a:spcAft>
              <a:buSzPts val="1100"/>
              <a:buChar char="○"/>
              <a:defRPr sz="1100"/>
            </a:lvl5pPr>
            <a:lvl6pPr indent="-298450" lvl="5" marL="2743200" algn="l">
              <a:lnSpc>
                <a:spcPct val="125000"/>
              </a:lnSpc>
              <a:spcBef>
                <a:spcPts val="800"/>
              </a:spcBef>
              <a:spcAft>
                <a:spcPts val="0"/>
              </a:spcAft>
              <a:buSzPts val="1100"/>
              <a:buChar char="■"/>
              <a:defRPr sz="1100"/>
            </a:lvl6pPr>
            <a:lvl7pPr indent="-298450" lvl="6" marL="3200400" algn="l">
              <a:lnSpc>
                <a:spcPct val="125000"/>
              </a:lnSpc>
              <a:spcBef>
                <a:spcPts val="800"/>
              </a:spcBef>
              <a:spcAft>
                <a:spcPts val="0"/>
              </a:spcAft>
              <a:buSzPts val="1100"/>
              <a:buChar char="●"/>
              <a:defRPr sz="1100"/>
            </a:lvl7pPr>
            <a:lvl8pPr indent="-298450" lvl="7" marL="3657600" algn="l">
              <a:lnSpc>
                <a:spcPct val="125000"/>
              </a:lnSpc>
              <a:spcBef>
                <a:spcPts val="800"/>
              </a:spcBef>
              <a:spcAft>
                <a:spcPts val="0"/>
              </a:spcAft>
              <a:buSzPts val="1100"/>
              <a:buChar char="○"/>
              <a:defRPr sz="1100"/>
            </a:lvl8pPr>
            <a:lvl9pPr indent="-298450" lvl="8" marL="4114800" algn="l">
              <a:lnSpc>
                <a:spcPct val="125000"/>
              </a:lnSpc>
              <a:spcBef>
                <a:spcPts val="800"/>
              </a:spcBef>
              <a:spcAft>
                <a:spcPts val="800"/>
              </a:spcAft>
              <a:buSzPts val="1100"/>
              <a:buChar char="■"/>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CUSTOM_1">
    <p:spTree>
      <p:nvGrpSpPr>
        <p:cNvPr id="73" name="Shape 73"/>
        <p:cNvGrpSpPr/>
        <p:nvPr/>
      </p:nvGrpSpPr>
      <p:grpSpPr>
        <a:xfrm>
          <a:off x="0" y="0"/>
          <a:ext cx="0" cy="0"/>
          <a:chOff x="0" y="0"/>
          <a:chExt cx="0" cy="0"/>
        </a:xfrm>
      </p:grpSpPr>
      <p:pic>
        <p:nvPicPr>
          <p:cNvPr descr=" " id="74" name="Google Shape;74;p1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75" name="Google Shape;75;p1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76" name="Google Shape;76;p13"/>
          <p:cNvSpPr txBox="1"/>
          <p:nvPr>
            <p:ph type="title"/>
          </p:nvPr>
        </p:nvSpPr>
        <p:spPr>
          <a:xfrm>
            <a:off x="311700" y="587975"/>
            <a:ext cx="3610800" cy="8916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000"/>
              <a:buNone/>
              <a:defRPr sz="40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7" name="Google Shape;77;p13"/>
          <p:cNvSpPr txBox="1"/>
          <p:nvPr>
            <p:ph idx="1" type="body"/>
          </p:nvPr>
        </p:nvSpPr>
        <p:spPr>
          <a:xfrm>
            <a:off x="311700" y="1836175"/>
            <a:ext cx="3610800" cy="2439600"/>
          </a:xfrm>
          <a:prstGeom prst="rect">
            <a:avLst/>
          </a:prstGeom>
          <a:noFill/>
          <a:ln>
            <a:noFill/>
          </a:ln>
        </p:spPr>
        <p:txBody>
          <a:bodyPr anchorCtr="0" anchor="t" bIns="91425" lIns="91425" spcFirstLastPara="1" rIns="91425" wrap="square" tIns="91425">
            <a:noAutofit/>
          </a:bodyPr>
          <a:lstStyle>
            <a:lvl1pPr indent="-317500" lvl="0" marL="457200" algn="l">
              <a:lnSpc>
                <a:spcPct val="125000"/>
              </a:lnSpc>
              <a:spcBef>
                <a:spcPts val="0"/>
              </a:spcBef>
              <a:spcAft>
                <a:spcPts val="0"/>
              </a:spcAft>
              <a:buSzPts val="1400"/>
              <a:buChar char="●"/>
              <a:defRPr sz="1400"/>
            </a:lvl1pPr>
            <a:lvl2pPr indent="-317500" lvl="1" marL="914400" algn="l">
              <a:lnSpc>
                <a:spcPct val="125000"/>
              </a:lnSpc>
              <a:spcBef>
                <a:spcPts val="800"/>
              </a:spcBef>
              <a:spcAft>
                <a:spcPts val="0"/>
              </a:spcAft>
              <a:buSzPts val="1400"/>
              <a:buChar char="○"/>
              <a:defRPr/>
            </a:lvl2pPr>
            <a:lvl3pPr indent="-317500" lvl="2" marL="1371600" algn="l">
              <a:lnSpc>
                <a:spcPct val="125000"/>
              </a:lnSpc>
              <a:spcBef>
                <a:spcPts val="800"/>
              </a:spcBef>
              <a:spcAft>
                <a:spcPts val="0"/>
              </a:spcAft>
              <a:buSzPts val="1400"/>
              <a:buChar char="■"/>
              <a:defRPr/>
            </a:lvl3pPr>
            <a:lvl4pPr indent="-317500" lvl="3" marL="1828800" algn="l">
              <a:lnSpc>
                <a:spcPct val="125000"/>
              </a:lnSpc>
              <a:spcBef>
                <a:spcPts val="800"/>
              </a:spcBef>
              <a:spcAft>
                <a:spcPts val="0"/>
              </a:spcAft>
              <a:buSzPts val="1400"/>
              <a:buChar char="●"/>
              <a:defRPr/>
            </a:lvl4pPr>
            <a:lvl5pPr indent="-317500" lvl="4" marL="2286000" algn="l">
              <a:lnSpc>
                <a:spcPct val="125000"/>
              </a:lnSpc>
              <a:spcBef>
                <a:spcPts val="800"/>
              </a:spcBef>
              <a:spcAft>
                <a:spcPts val="0"/>
              </a:spcAft>
              <a:buSzPts val="1400"/>
              <a:buChar char="○"/>
              <a:defRPr/>
            </a:lvl5pPr>
            <a:lvl6pPr indent="-317500" lvl="5" marL="2743200" algn="l">
              <a:lnSpc>
                <a:spcPct val="125000"/>
              </a:lnSpc>
              <a:spcBef>
                <a:spcPts val="800"/>
              </a:spcBef>
              <a:spcAft>
                <a:spcPts val="0"/>
              </a:spcAft>
              <a:buSzPts val="1400"/>
              <a:buChar char="■"/>
              <a:defRPr/>
            </a:lvl6pPr>
            <a:lvl7pPr indent="-317500" lvl="6" marL="3200400" algn="l">
              <a:lnSpc>
                <a:spcPct val="125000"/>
              </a:lnSpc>
              <a:spcBef>
                <a:spcPts val="800"/>
              </a:spcBef>
              <a:spcAft>
                <a:spcPts val="0"/>
              </a:spcAft>
              <a:buSzPts val="1400"/>
              <a:buChar char="●"/>
              <a:defRPr/>
            </a:lvl7pPr>
            <a:lvl8pPr indent="-317500" lvl="7" marL="3657600" algn="l">
              <a:lnSpc>
                <a:spcPct val="125000"/>
              </a:lnSpc>
              <a:spcBef>
                <a:spcPts val="800"/>
              </a:spcBef>
              <a:spcAft>
                <a:spcPts val="0"/>
              </a:spcAft>
              <a:buSzPts val="1400"/>
              <a:buChar char="○"/>
              <a:defRPr/>
            </a:lvl8pPr>
            <a:lvl9pPr indent="-317500" lvl="8" marL="4114800" algn="l">
              <a:lnSpc>
                <a:spcPct val="125000"/>
              </a:lnSpc>
              <a:spcBef>
                <a:spcPts val="800"/>
              </a:spcBef>
              <a:spcAft>
                <a:spcPts val="800"/>
              </a:spcAft>
              <a:buSzPts val="1400"/>
              <a:buChar char="■"/>
              <a:defRPr/>
            </a:lvl9pPr>
          </a:lstStyle>
          <a:p/>
        </p:txBody>
      </p:sp>
      <p:sp>
        <p:nvSpPr>
          <p:cNvPr id="78" name="Google Shape;78;p13"/>
          <p:cNvSpPr txBox="1"/>
          <p:nvPr/>
        </p:nvSpPr>
        <p:spPr>
          <a:xfrm>
            <a:off x="5958050" y="683000"/>
            <a:ext cx="2778600" cy="109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79" name="Google Shape;79;p13"/>
          <p:cNvSpPr txBox="1"/>
          <p:nvPr>
            <p:ph idx="2" type="body"/>
          </p:nvPr>
        </p:nvSpPr>
        <p:spPr>
          <a:xfrm>
            <a:off x="5824575" y="683050"/>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sp>
        <p:nvSpPr>
          <p:cNvPr id="80" name="Google Shape;80;p13"/>
          <p:cNvSpPr txBox="1"/>
          <p:nvPr>
            <p:ph idx="3" type="body"/>
          </p:nvPr>
        </p:nvSpPr>
        <p:spPr>
          <a:xfrm>
            <a:off x="5824575" y="1931875"/>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sp>
        <p:nvSpPr>
          <p:cNvPr id="81" name="Google Shape;81;p13"/>
          <p:cNvSpPr txBox="1"/>
          <p:nvPr>
            <p:ph idx="4" type="body"/>
          </p:nvPr>
        </p:nvSpPr>
        <p:spPr>
          <a:xfrm>
            <a:off x="5824575" y="3180700"/>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pic>
        <p:nvPicPr>
          <p:cNvPr id="82" name="Google Shape;82;p13"/>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extLst>
    <p:ext uri="{DCECCB84-F9BA-43D5-87BE-67443E8EF086}">
      <p15:sldGuideLst>
        <p15:guide id="1" pos="2880">
          <p15:clr>
            <a:srgbClr val="FA7B17"/>
          </p15:clr>
        </p15:guide>
        <p15:guide id="2" orient="horz" pos="4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bg>
      <p:bgPr>
        <a:solidFill>
          <a:srgbClr val="220337"/>
        </a:solidFill>
      </p:bgPr>
    </p:bg>
    <p:spTree>
      <p:nvGrpSpPr>
        <p:cNvPr id="83" name="Shape 83"/>
        <p:cNvGrpSpPr/>
        <p:nvPr/>
      </p:nvGrpSpPr>
      <p:grpSpPr>
        <a:xfrm>
          <a:off x="0" y="0"/>
          <a:ext cx="0" cy="0"/>
          <a:chOff x="0" y="0"/>
          <a:chExt cx="0" cy="0"/>
        </a:xfrm>
      </p:grpSpPr>
      <p:pic>
        <p:nvPicPr>
          <p:cNvPr id="84" name="Google Shape;84;p14"/>
          <p:cNvPicPr preferRelativeResize="0"/>
          <p:nvPr/>
        </p:nvPicPr>
        <p:blipFill rotWithShape="1">
          <a:blip r:embed="rId2">
            <a:alphaModFix/>
          </a:blip>
          <a:srcRect b="0" l="0" r="0" t="0"/>
          <a:stretch/>
        </p:blipFill>
        <p:spPr>
          <a:xfrm>
            <a:off x="0" y="0"/>
            <a:ext cx="9144003" cy="5143501"/>
          </a:xfrm>
          <a:prstGeom prst="rect">
            <a:avLst/>
          </a:prstGeom>
          <a:noFill/>
          <a:ln>
            <a:noFill/>
          </a:ln>
        </p:spPr>
      </p:pic>
      <p:pic>
        <p:nvPicPr>
          <p:cNvPr descr=" " id="85" name="Google Shape;85;p14"/>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86" name="Google Shape;86;p1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
        <p:nvSpPr>
          <p:cNvPr id="87" name="Google Shape;87;p14"/>
          <p:cNvSpPr txBox="1"/>
          <p:nvPr>
            <p:ph type="title"/>
          </p:nvPr>
        </p:nvSpPr>
        <p:spPr>
          <a:xfrm>
            <a:off x="904850" y="1264532"/>
            <a:ext cx="6710700" cy="15951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3600"/>
              <a:buNone/>
              <a:defRPr sz="6000">
                <a:solidFill>
                  <a:schemeClr val="dk1"/>
                </a:solidFill>
              </a:defRPr>
            </a:lvl1pPr>
            <a:lvl2pPr lvl="1" algn="l">
              <a:lnSpc>
                <a:spcPct val="100000"/>
              </a:lnSpc>
              <a:spcBef>
                <a:spcPts val="0"/>
              </a:spcBef>
              <a:spcAft>
                <a:spcPts val="0"/>
              </a:spcAft>
              <a:buSzPts val="2800"/>
              <a:buNone/>
              <a:defRPr>
                <a:solidFill>
                  <a:srgbClr val="FFFFFF"/>
                </a:solidFill>
              </a:defRPr>
            </a:lvl2pPr>
            <a:lvl3pPr lvl="2" algn="l">
              <a:lnSpc>
                <a:spcPct val="100000"/>
              </a:lnSpc>
              <a:spcBef>
                <a:spcPts val="0"/>
              </a:spcBef>
              <a:spcAft>
                <a:spcPts val="0"/>
              </a:spcAft>
              <a:buSzPts val="2800"/>
              <a:buNone/>
              <a:defRPr>
                <a:solidFill>
                  <a:srgbClr val="FFFFFF"/>
                </a:solidFill>
              </a:defRPr>
            </a:lvl3pPr>
            <a:lvl4pPr lvl="3" algn="l">
              <a:lnSpc>
                <a:spcPct val="100000"/>
              </a:lnSpc>
              <a:spcBef>
                <a:spcPts val="0"/>
              </a:spcBef>
              <a:spcAft>
                <a:spcPts val="0"/>
              </a:spcAft>
              <a:buSzPts val="2800"/>
              <a:buNone/>
              <a:defRPr>
                <a:solidFill>
                  <a:srgbClr val="FFFFFF"/>
                </a:solidFill>
              </a:defRPr>
            </a:lvl4pPr>
            <a:lvl5pPr lvl="4" algn="l">
              <a:lnSpc>
                <a:spcPct val="100000"/>
              </a:lnSpc>
              <a:spcBef>
                <a:spcPts val="0"/>
              </a:spcBef>
              <a:spcAft>
                <a:spcPts val="0"/>
              </a:spcAft>
              <a:buSzPts val="2800"/>
              <a:buNone/>
              <a:defRPr>
                <a:solidFill>
                  <a:srgbClr val="FFFFFF"/>
                </a:solidFill>
              </a:defRPr>
            </a:lvl5pPr>
            <a:lvl6pPr lvl="5" algn="l">
              <a:lnSpc>
                <a:spcPct val="100000"/>
              </a:lnSpc>
              <a:spcBef>
                <a:spcPts val="0"/>
              </a:spcBef>
              <a:spcAft>
                <a:spcPts val="0"/>
              </a:spcAft>
              <a:buSzPts val="2800"/>
              <a:buNone/>
              <a:defRPr>
                <a:solidFill>
                  <a:srgbClr val="FFFFFF"/>
                </a:solidFill>
              </a:defRPr>
            </a:lvl6pPr>
            <a:lvl7pPr lvl="6" algn="l">
              <a:lnSpc>
                <a:spcPct val="100000"/>
              </a:lnSpc>
              <a:spcBef>
                <a:spcPts val="0"/>
              </a:spcBef>
              <a:spcAft>
                <a:spcPts val="0"/>
              </a:spcAft>
              <a:buSzPts val="2800"/>
              <a:buNone/>
              <a:defRPr>
                <a:solidFill>
                  <a:srgbClr val="FFFFFF"/>
                </a:solidFill>
              </a:defRPr>
            </a:lvl7pPr>
            <a:lvl8pPr lvl="7" algn="l">
              <a:lnSpc>
                <a:spcPct val="100000"/>
              </a:lnSpc>
              <a:spcBef>
                <a:spcPts val="0"/>
              </a:spcBef>
              <a:spcAft>
                <a:spcPts val="0"/>
              </a:spcAft>
              <a:buSzPts val="2800"/>
              <a:buNone/>
              <a:defRPr>
                <a:solidFill>
                  <a:srgbClr val="FFFFFF"/>
                </a:solidFill>
              </a:defRPr>
            </a:lvl8pPr>
            <a:lvl9pPr lvl="8" algn="l">
              <a:lnSpc>
                <a:spcPct val="100000"/>
              </a:lnSpc>
              <a:spcBef>
                <a:spcPts val="0"/>
              </a:spcBef>
              <a:spcAft>
                <a:spcPts val="0"/>
              </a:spcAft>
              <a:buSzPts val="2800"/>
              <a:buNone/>
              <a:defRPr>
                <a:solidFill>
                  <a:srgbClr val="FFFFFF"/>
                </a:solidFill>
              </a:defRPr>
            </a:lvl9pPr>
          </a:lstStyle>
          <a:p/>
        </p:txBody>
      </p:sp>
      <p:sp>
        <p:nvSpPr>
          <p:cNvPr id="88" name="Google Shape;88;p14"/>
          <p:cNvSpPr txBox="1"/>
          <p:nvPr>
            <p:ph idx="1" type="subTitle"/>
          </p:nvPr>
        </p:nvSpPr>
        <p:spPr>
          <a:xfrm>
            <a:off x="974919" y="3029082"/>
            <a:ext cx="3715200" cy="500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pic>
        <p:nvPicPr>
          <p:cNvPr descr=" " id="89" name="Google Shape;89;p14"/>
          <p:cNvPicPr preferRelativeResize="0"/>
          <p:nvPr/>
        </p:nvPicPr>
        <p:blipFill rotWithShape="1">
          <a:blip r:embed="rId4">
            <a:alphaModFix/>
          </a:blip>
          <a:srcRect b="0" l="0" r="0" t="0"/>
          <a:stretch/>
        </p:blipFill>
        <p:spPr>
          <a:xfrm>
            <a:off x="407175" y="4539121"/>
            <a:ext cx="776077" cy="2634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descr=" " id="91" name="Google Shape;91;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5"/>
          <p:cNvSpPr txBox="1"/>
          <p:nvPr>
            <p:ph type="title"/>
          </p:nvPr>
        </p:nvSpPr>
        <p:spPr>
          <a:xfrm>
            <a:off x="294375" y="1233175"/>
            <a:ext cx="4079100" cy="14823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57068C"/>
              </a:buClr>
              <a:buSzPts val="3600"/>
              <a:buNone/>
              <a:defRPr sz="3600">
                <a:solidFill>
                  <a:srgbClr val="57068C"/>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93" name="Google Shape;93;p15"/>
          <p:cNvSpPr txBox="1"/>
          <p:nvPr>
            <p:ph idx="1" type="subTitle"/>
          </p:nvPr>
        </p:nvSpPr>
        <p:spPr>
          <a:xfrm>
            <a:off x="294375" y="2803075"/>
            <a:ext cx="36168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9A6ABA"/>
              </a:buClr>
              <a:buSzPts val="1800"/>
              <a:buNone/>
              <a:defRPr>
                <a:solidFill>
                  <a:srgbClr val="9A6ABA"/>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94" name="Google Shape;94;p15"/>
          <p:cNvSpPr txBox="1"/>
          <p:nvPr>
            <p:ph idx="2" type="body"/>
          </p:nvPr>
        </p:nvSpPr>
        <p:spPr>
          <a:xfrm>
            <a:off x="4939500" y="724075"/>
            <a:ext cx="3837000" cy="35517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pic>
        <p:nvPicPr>
          <p:cNvPr descr=" " id="95" name="Google Shape;95;p15"/>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96" name="Google Shape;96;p1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3">
    <p:bg>
      <p:bgPr>
        <a:solidFill>
          <a:schemeClr val="lt2"/>
        </a:solidFill>
      </p:bgPr>
    </p:bg>
    <p:spTree>
      <p:nvGrpSpPr>
        <p:cNvPr id="97" name="Shape 97"/>
        <p:cNvGrpSpPr/>
        <p:nvPr/>
      </p:nvGrpSpPr>
      <p:grpSpPr>
        <a:xfrm>
          <a:off x="0" y="0"/>
          <a:ext cx="0" cy="0"/>
          <a:chOff x="0" y="0"/>
          <a:chExt cx="0" cy="0"/>
        </a:xfrm>
      </p:grpSpPr>
      <p:pic>
        <p:nvPicPr>
          <p:cNvPr id="98" name="Google Shape;98;p16"/>
          <p:cNvPicPr preferRelativeResize="0"/>
          <p:nvPr/>
        </p:nvPicPr>
        <p:blipFill rotWithShape="1">
          <a:blip r:embed="rId2">
            <a:alphaModFix/>
          </a:blip>
          <a:srcRect b="0" l="0" r="0" t="0"/>
          <a:stretch/>
        </p:blipFill>
        <p:spPr>
          <a:xfrm>
            <a:off x="-62802" y="-34225"/>
            <a:ext cx="9269596" cy="5180999"/>
          </a:xfrm>
          <a:prstGeom prst="rect">
            <a:avLst/>
          </a:prstGeom>
          <a:noFill/>
          <a:ln>
            <a:noFill/>
          </a:ln>
        </p:spPr>
      </p:pic>
      <p:pic>
        <p:nvPicPr>
          <p:cNvPr descr=" " id="99" name="Google Shape;99;p16"/>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00" name="Google Shape;100;p16"/>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101" name="Google Shape;101;p16"/>
          <p:cNvSpPr txBox="1"/>
          <p:nvPr>
            <p:ph type="title"/>
          </p:nvPr>
        </p:nvSpPr>
        <p:spPr>
          <a:xfrm>
            <a:off x="592275" y="522825"/>
            <a:ext cx="8144400" cy="37530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3600"/>
              <a:buNone/>
              <a:defRPr sz="6000">
                <a:solidFill>
                  <a:schemeClr val="dk1"/>
                </a:solidFill>
              </a:defRPr>
            </a:lvl1pPr>
            <a:lvl2pPr lvl="1" algn="l">
              <a:lnSpc>
                <a:spcPct val="100000"/>
              </a:lnSpc>
              <a:spcBef>
                <a:spcPts val="0"/>
              </a:spcBef>
              <a:spcAft>
                <a:spcPts val="0"/>
              </a:spcAft>
              <a:buSzPts val="2800"/>
              <a:buNone/>
              <a:defRPr>
                <a:solidFill>
                  <a:schemeClr val="dk1"/>
                </a:solidFill>
              </a:defRPr>
            </a:lvl2pPr>
            <a:lvl3pPr lvl="2" algn="l">
              <a:lnSpc>
                <a:spcPct val="100000"/>
              </a:lnSpc>
              <a:spcBef>
                <a:spcPts val="0"/>
              </a:spcBef>
              <a:spcAft>
                <a:spcPts val="0"/>
              </a:spcAft>
              <a:buSzPts val="2800"/>
              <a:buNone/>
              <a:defRPr>
                <a:solidFill>
                  <a:schemeClr val="dk1"/>
                </a:solidFill>
              </a:defRPr>
            </a:lvl3pPr>
            <a:lvl4pPr lvl="3" algn="l">
              <a:lnSpc>
                <a:spcPct val="100000"/>
              </a:lnSpc>
              <a:spcBef>
                <a:spcPts val="0"/>
              </a:spcBef>
              <a:spcAft>
                <a:spcPts val="0"/>
              </a:spcAft>
              <a:buSzPts val="2800"/>
              <a:buNone/>
              <a:defRPr>
                <a:solidFill>
                  <a:schemeClr val="dk1"/>
                </a:solidFill>
              </a:defRPr>
            </a:lvl4pPr>
            <a:lvl5pPr lvl="4" algn="l">
              <a:lnSpc>
                <a:spcPct val="100000"/>
              </a:lnSpc>
              <a:spcBef>
                <a:spcPts val="0"/>
              </a:spcBef>
              <a:spcAft>
                <a:spcPts val="0"/>
              </a:spcAft>
              <a:buSzPts val="2800"/>
              <a:buNone/>
              <a:defRPr>
                <a:solidFill>
                  <a:schemeClr val="dk1"/>
                </a:solidFill>
              </a:defRPr>
            </a:lvl5pPr>
            <a:lvl6pPr lvl="5" algn="l">
              <a:lnSpc>
                <a:spcPct val="100000"/>
              </a:lnSpc>
              <a:spcBef>
                <a:spcPts val="0"/>
              </a:spcBef>
              <a:spcAft>
                <a:spcPts val="0"/>
              </a:spcAft>
              <a:buSzPts val="2800"/>
              <a:buNone/>
              <a:defRPr>
                <a:solidFill>
                  <a:schemeClr val="dk1"/>
                </a:solidFill>
              </a:defRPr>
            </a:lvl6pPr>
            <a:lvl7pPr lvl="6" algn="l">
              <a:lnSpc>
                <a:spcPct val="100000"/>
              </a:lnSpc>
              <a:spcBef>
                <a:spcPts val="0"/>
              </a:spcBef>
              <a:spcAft>
                <a:spcPts val="0"/>
              </a:spcAft>
              <a:buSzPts val="2800"/>
              <a:buNone/>
              <a:defRPr>
                <a:solidFill>
                  <a:schemeClr val="dk1"/>
                </a:solidFill>
              </a:defRPr>
            </a:lvl7pPr>
            <a:lvl8pPr lvl="7" algn="l">
              <a:lnSpc>
                <a:spcPct val="100000"/>
              </a:lnSpc>
              <a:spcBef>
                <a:spcPts val="0"/>
              </a:spcBef>
              <a:spcAft>
                <a:spcPts val="0"/>
              </a:spcAft>
              <a:buSzPts val="2800"/>
              <a:buNone/>
              <a:defRPr>
                <a:solidFill>
                  <a:schemeClr val="dk1"/>
                </a:solidFill>
              </a:defRPr>
            </a:lvl8pPr>
            <a:lvl9pPr lvl="8" algn="l">
              <a:lnSpc>
                <a:spcPct val="100000"/>
              </a:lnSpc>
              <a:spcBef>
                <a:spcPts val="0"/>
              </a:spcBef>
              <a:spcAft>
                <a:spcPts val="0"/>
              </a:spcAft>
              <a:buSzPts val="2800"/>
              <a:buNone/>
              <a:defRPr>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102" name="Shape 102"/>
        <p:cNvGrpSpPr/>
        <p:nvPr/>
      </p:nvGrpSpPr>
      <p:grpSpPr>
        <a:xfrm>
          <a:off x="0" y="0"/>
          <a:ext cx="0" cy="0"/>
          <a:chOff x="0" y="0"/>
          <a:chExt cx="0" cy="0"/>
        </a:xfrm>
      </p:grpSpPr>
      <p:pic>
        <p:nvPicPr>
          <p:cNvPr descr=" " id="103" name="Google Shape;103;p1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04" name="Google Shape;104;p1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05" name="Shape 10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106" name="Shape 106"/>
        <p:cNvGrpSpPr/>
        <p:nvPr/>
      </p:nvGrpSpPr>
      <p:grpSpPr>
        <a:xfrm>
          <a:off x="0" y="0"/>
          <a:ext cx="0" cy="0"/>
          <a:chOff x="0" y="0"/>
          <a:chExt cx="0" cy="0"/>
        </a:xfrm>
      </p:grpSpPr>
      <p:sp>
        <p:nvSpPr>
          <p:cNvPr id="107" name="Google Shape;107;p1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8" name="Google Shape;108;p1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1600"/>
              </a:spcBef>
              <a:spcAft>
                <a:spcPts val="0"/>
              </a:spcAft>
              <a:buSzPts val="2800"/>
              <a:buNone/>
              <a:defRPr sz="2800"/>
            </a:lvl2pPr>
            <a:lvl3pPr lvl="2" rtl="0" algn="ctr">
              <a:lnSpc>
                <a:spcPct val="100000"/>
              </a:lnSpc>
              <a:spcBef>
                <a:spcPts val="1600"/>
              </a:spcBef>
              <a:spcAft>
                <a:spcPts val="0"/>
              </a:spcAft>
              <a:buSzPts val="2800"/>
              <a:buNone/>
              <a:defRPr sz="2800"/>
            </a:lvl3pPr>
            <a:lvl4pPr lvl="3" rtl="0" algn="ctr">
              <a:lnSpc>
                <a:spcPct val="100000"/>
              </a:lnSpc>
              <a:spcBef>
                <a:spcPts val="1600"/>
              </a:spcBef>
              <a:spcAft>
                <a:spcPts val="0"/>
              </a:spcAft>
              <a:buSzPts val="2800"/>
              <a:buNone/>
              <a:defRPr sz="2800"/>
            </a:lvl4pPr>
            <a:lvl5pPr lvl="4" rtl="0" algn="ctr">
              <a:lnSpc>
                <a:spcPct val="100000"/>
              </a:lnSpc>
              <a:spcBef>
                <a:spcPts val="1600"/>
              </a:spcBef>
              <a:spcAft>
                <a:spcPts val="0"/>
              </a:spcAft>
              <a:buSzPts val="2800"/>
              <a:buNone/>
              <a:defRPr sz="2800"/>
            </a:lvl5pPr>
            <a:lvl6pPr lvl="5" rtl="0" algn="ctr">
              <a:lnSpc>
                <a:spcPct val="100000"/>
              </a:lnSpc>
              <a:spcBef>
                <a:spcPts val="1600"/>
              </a:spcBef>
              <a:spcAft>
                <a:spcPts val="0"/>
              </a:spcAft>
              <a:buSzPts val="2800"/>
              <a:buNone/>
              <a:defRPr sz="2800"/>
            </a:lvl6pPr>
            <a:lvl7pPr lvl="6" rtl="0" algn="ctr">
              <a:lnSpc>
                <a:spcPct val="100000"/>
              </a:lnSpc>
              <a:spcBef>
                <a:spcPts val="1600"/>
              </a:spcBef>
              <a:spcAft>
                <a:spcPts val="0"/>
              </a:spcAft>
              <a:buSzPts val="2800"/>
              <a:buNone/>
              <a:defRPr sz="2800"/>
            </a:lvl7pPr>
            <a:lvl8pPr lvl="7" rtl="0" algn="ctr">
              <a:lnSpc>
                <a:spcPct val="100000"/>
              </a:lnSpc>
              <a:spcBef>
                <a:spcPts val="1600"/>
              </a:spcBef>
              <a:spcAft>
                <a:spcPts val="0"/>
              </a:spcAft>
              <a:buSzPts val="2800"/>
              <a:buNone/>
              <a:defRPr sz="2800"/>
            </a:lvl8pPr>
            <a:lvl9pPr lvl="8" rtl="0" algn="ctr">
              <a:lnSpc>
                <a:spcPct val="100000"/>
              </a:lnSpc>
              <a:spcBef>
                <a:spcPts val="1600"/>
              </a:spcBef>
              <a:spcAft>
                <a:spcPts val="0"/>
              </a:spcAft>
              <a:buSzPts val="2800"/>
              <a:buNone/>
              <a:defRPr sz="2800"/>
            </a:lvl9pPr>
          </a:lstStyle>
          <a:p/>
        </p:txBody>
      </p:sp>
      <p:sp>
        <p:nvSpPr>
          <p:cNvPr id="109" name="Google Shape;109;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nvSpPr>
        <p:spPr>
          <a:xfrm>
            <a:off x="4583948"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pic>
        <p:nvPicPr>
          <p:cNvPr descr=" " id="16" name="Google Shape;16;p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7" name="Google Shape;17;p3"/>
          <p:cNvSpPr txBox="1"/>
          <p:nvPr>
            <p:ph type="title"/>
          </p:nvPr>
        </p:nvSpPr>
        <p:spPr>
          <a:xfrm>
            <a:off x="311700" y="587975"/>
            <a:ext cx="6551100" cy="6579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800"/>
              <a:buNone/>
              <a:defRPr sz="48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3"/>
          <p:cNvSpPr txBox="1"/>
          <p:nvPr>
            <p:ph idx="1" type="body"/>
          </p:nvPr>
        </p:nvSpPr>
        <p:spPr>
          <a:xfrm>
            <a:off x="311700" y="1448400"/>
            <a:ext cx="6551100" cy="2246700"/>
          </a:xfrm>
          <a:prstGeom prst="rect">
            <a:avLst/>
          </a:prstGeom>
          <a:noFill/>
          <a:ln>
            <a:noFill/>
          </a:ln>
        </p:spPr>
        <p:txBody>
          <a:bodyPr anchorCtr="0" anchor="t" bIns="91425" lIns="91425" spcFirstLastPara="1" rIns="91425" wrap="square" tIns="91425">
            <a:noAutofit/>
          </a:bodyPr>
          <a:lstStyle>
            <a:lvl1pPr indent="-342900" lvl="0" marL="457200" algn="l">
              <a:lnSpc>
                <a:spcPct val="125000"/>
              </a:lnSpc>
              <a:spcBef>
                <a:spcPts val="0"/>
              </a:spcBef>
              <a:spcAft>
                <a:spcPts val="0"/>
              </a:spcAft>
              <a:buSzPts val="1800"/>
              <a:buChar char="●"/>
              <a:defRPr/>
            </a:lvl1pPr>
            <a:lvl2pPr indent="-317500" lvl="1" marL="914400" algn="l">
              <a:lnSpc>
                <a:spcPct val="115000"/>
              </a:lnSpc>
              <a:spcBef>
                <a:spcPts val="1000"/>
              </a:spcBef>
              <a:spcAft>
                <a:spcPts val="0"/>
              </a:spcAft>
              <a:buSzPts val="1400"/>
              <a:buChar char="○"/>
              <a:defRPr/>
            </a:lvl2pPr>
            <a:lvl3pPr indent="-317500" lvl="2" marL="1371600" algn="l">
              <a:lnSpc>
                <a:spcPct val="115000"/>
              </a:lnSpc>
              <a:spcBef>
                <a:spcPts val="1000"/>
              </a:spcBef>
              <a:spcAft>
                <a:spcPts val="0"/>
              </a:spcAft>
              <a:buSzPts val="1400"/>
              <a:buChar char="■"/>
              <a:defRPr/>
            </a:lvl3pPr>
            <a:lvl4pPr indent="-317500" lvl="3" marL="1828800" algn="l">
              <a:lnSpc>
                <a:spcPct val="115000"/>
              </a:lnSpc>
              <a:spcBef>
                <a:spcPts val="1000"/>
              </a:spcBef>
              <a:spcAft>
                <a:spcPts val="0"/>
              </a:spcAft>
              <a:buSzPts val="1400"/>
              <a:buChar char="●"/>
              <a:defRPr/>
            </a:lvl4pPr>
            <a:lvl5pPr indent="-317500" lvl="4" marL="2286000" algn="l">
              <a:lnSpc>
                <a:spcPct val="115000"/>
              </a:lnSpc>
              <a:spcBef>
                <a:spcPts val="1000"/>
              </a:spcBef>
              <a:spcAft>
                <a:spcPts val="0"/>
              </a:spcAft>
              <a:buSzPts val="1400"/>
              <a:buChar char="○"/>
              <a:defRPr/>
            </a:lvl5pPr>
            <a:lvl6pPr indent="-317500" lvl="5" marL="2743200" algn="l">
              <a:lnSpc>
                <a:spcPct val="115000"/>
              </a:lnSpc>
              <a:spcBef>
                <a:spcPts val="1000"/>
              </a:spcBef>
              <a:spcAft>
                <a:spcPts val="0"/>
              </a:spcAft>
              <a:buSzPts val="1400"/>
              <a:buChar char="■"/>
              <a:defRPr/>
            </a:lvl6pPr>
            <a:lvl7pPr indent="-317500" lvl="6" marL="3200400" algn="l">
              <a:lnSpc>
                <a:spcPct val="115000"/>
              </a:lnSpc>
              <a:spcBef>
                <a:spcPts val="1000"/>
              </a:spcBef>
              <a:spcAft>
                <a:spcPts val="0"/>
              </a:spcAft>
              <a:buSzPts val="1400"/>
              <a:buChar char="●"/>
              <a:defRPr/>
            </a:lvl7pPr>
            <a:lvl8pPr indent="-317500" lvl="7" marL="3657600" algn="l">
              <a:lnSpc>
                <a:spcPct val="115000"/>
              </a:lnSpc>
              <a:spcBef>
                <a:spcPts val="1000"/>
              </a:spcBef>
              <a:spcAft>
                <a:spcPts val="0"/>
              </a:spcAft>
              <a:buSzPts val="1400"/>
              <a:buChar char="○"/>
              <a:defRPr/>
            </a:lvl8pPr>
            <a:lvl9pPr indent="-317500" lvl="8" marL="4114800" algn="l">
              <a:lnSpc>
                <a:spcPct val="115000"/>
              </a:lnSpc>
              <a:spcBef>
                <a:spcPts val="1000"/>
              </a:spcBef>
              <a:spcAft>
                <a:spcPts val="1000"/>
              </a:spcAft>
              <a:buSzPts val="1400"/>
              <a:buChar char="■"/>
              <a:defRPr/>
            </a:lvl9pPr>
          </a:lstStyle>
          <a:p/>
        </p:txBody>
      </p:sp>
      <p:pic>
        <p:nvPicPr>
          <p:cNvPr id="19" name="Google Shape;19;p3"/>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extLst>
    <p:ext uri="{DCECCB84-F9BA-43D5-87BE-67443E8EF086}">
      <p15:sldGuideLst>
        <p15:guide id="1" orient="horz" pos="43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4"/>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7068C"/>
              </a:buClr>
              <a:buSzPts val="3600"/>
              <a:buNone/>
              <a:defRPr>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descr=" " id="22" name="Google Shape;22;p4"/>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23" name="Google Shape;23;p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pic>
        <p:nvPicPr>
          <p:cNvPr id="24" name="Google Shape;24;p4"/>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1_1_1_1">
    <p:bg>
      <p:bgPr>
        <a:solidFill>
          <a:srgbClr val="220337"/>
        </a:solidFill>
      </p:bgPr>
    </p:bg>
    <p:spTree>
      <p:nvGrpSpPr>
        <p:cNvPr id="25" name="Shape 25"/>
        <p:cNvGrpSpPr/>
        <p:nvPr/>
      </p:nvGrpSpPr>
      <p:grpSpPr>
        <a:xfrm>
          <a:off x="0" y="0"/>
          <a:ext cx="0" cy="0"/>
          <a:chOff x="0" y="0"/>
          <a:chExt cx="0" cy="0"/>
        </a:xfrm>
      </p:grpSpPr>
      <p:pic>
        <p:nvPicPr>
          <p:cNvPr id="26" name="Google Shape;26;p5"/>
          <p:cNvPicPr preferRelativeResize="0"/>
          <p:nvPr/>
        </p:nvPicPr>
        <p:blipFill rotWithShape="1">
          <a:blip r:embed="rId2">
            <a:alphaModFix/>
          </a:blip>
          <a:srcRect b="366" l="308" r="324" t="357"/>
          <a:stretch/>
        </p:blipFill>
        <p:spPr>
          <a:xfrm>
            <a:off x="0" y="250"/>
            <a:ext cx="9143997" cy="5143501"/>
          </a:xfrm>
          <a:prstGeom prst="rect">
            <a:avLst/>
          </a:prstGeom>
          <a:noFill/>
          <a:ln>
            <a:noFill/>
          </a:ln>
        </p:spPr>
      </p:pic>
      <p:pic>
        <p:nvPicPr>
          <p:cNvPr descr="New York University logo" id="27" name="Google Shape;27;p5"/>
          <p:cNvPicPr preferRelativeResize="0"/>
          <p:nvPr/>
        </p:nvPicPr>
        <p:blipFill rotWithShape="1">
          <a:blip r:embed="rId3">
            <a:alphaModFix/>
          </a:blip>
          <a:srcRect b="0" l="0" r="0" t="0"/>
          <a:stretch/>
        </p:blipFill>
        <p:spPr>
          <a:xfrm>
            <a:off x="4047363" y="427947"/>
            <a:ext cx="1049175" cy="356100"/>
          </a:xfrm>
          <a:prstGeom prst="rect">
            <a:avLst/>
          </a:prstGeom>
          <a:noFill/>
          <a:ln>
            <a:noFill/>
          </a:ln>
        </p:spPr>
      </p:pic>
      <p:sp>
        <p:nvSpPr>
          <p:cNvPr id="28" name="Google Shape;28;p5"/>
          <p:cNvSpPr txBox="1"/>
          <p:nvPr>
            <p:ph type="title"/>
          </p:nvPr>
        </p:nvSpPr>
        <p:spPr>
          <a:xfrm>
            <a:off x="904850" y="1253682"/>
            <a:ext cx="7333800" cy="15951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3600"/>
              <a:buNone/>
              <a:defRPr sz="7200">
                <a:solidFill>
                  <a:srgbClr val="FFFFFF"/>
                </a:solidFill>
              </a:defRPr>
            </a:lvl1pPr>
            <a:lvl2pPr lvl="1" algn="l">
              <a:lnSpc>
                <a:spcPct val="100000"/>
              </a:lnSpc>
              <a:spcBef>
                <a:spcPts val="0"/>
              </a:spcBef>
              <a:spcAft>
                <a:spcPts val="0"/>
              </a:spcAft>
              <a:buSzPts val="2800"/>
              <a:buNone/>
              <a:defRPr>
                <a:solidFill>
                  <a:srgbClr val="FFFFFF"/>
                </a:solidFill>
              </a:defRPr>
            </a:lvl2pPr>
            <a:lvl3pPr lvl="2" algn="l">
              <a:lnSpc>
                <a:spcPct val="100000"/>
              </a:lnSpc>
              <a:spcBef>
                <a:spcPts val="0"/>
              </a:spcBef>
              <a:spcAft>
                <a:spcPts val="0"/>
              </a:spcAft>
              <a:buSzPts val="2800"/>
              <a:buNone/>
              <a:defRPr>
                <a:solidFill>
                  <a:srgbClr val="FFFFFF"/>
                </a:solidFill>
              </a:defRPr>
            </a:lvl3pPr>
            <a:lvl4pPr lvl="3" algn="l">
              <a:lnSpc>
                <a:spcPct val="100000"/>
              </a:lnSpc>
              <a:spcBef>
                <a:spcPts val="0"/>
              </a:spcBef>
              <a:spcAft>
                <a:spcPts val="0"/>
              </a:spcAft>
              <a:buSzPts val="2800"/>
              <a:buNone/>
              <a:defRPr>
                <a:solidFill>
                  <a:srgbClr val="FFFFFF"/>
                </a:solidFill>
              </a:defRPr>
            </a:lvl4pPr>
            <a:lvl5pPr lvl="4" algn="l">
              <a:lnSpc>
                <a:spcPct val="100000"/>
              </a:lnSpc>
              <a:spcBef>
                <a:spcPts val="0"/>
              </a:spcBef>
              <a:spcAft>
                <a:spcPts val="0"/>
              </a:spcAft>
              <a:buSzPts val="2800"/>
              <a:buNone/>
              <a:defRPr>
                <a:solidFill>
                  <a:srgbClr val="FFFFFF"/>
                </a:solidFill>
              </a:defRPr>
            </a:lvl5pPr>
            <a:lvl6pPr lvl="5" algn="l">
              <a:lnSpc>
                <a:spcPct val="100000"/>
              </a:lnSpc>
              <a:spcBef>
                <a:spcPts val="0"/>
              </a:spcBef>
              <a:spcAft>
                <a:spcPts val="0"/>
              </a:spcAft>
              <a:buSzPts val="2800"/>
              <a:buNone/>
              <a:defRPr>
                <a:solidFill>
                  <a:srgbClr val="FFFFFF"/>
                </a:solidFill>
              </a:defRPr>
            </a:lvl6pPr>
            <a:lvl7pPr lvl="6" algn="l">
              <a:lnSpc>
                <a:spcPct val="100000"/>
              </a:lnSpc>
              <a:spcBef>
                <a:spcPts val="0"/>
              </a:spcBef>
              <a:spcAft>
                <a:spcPts val="0"/>
              </a:spcAft>
              <a:buSzPts val="2800"/>
              <a:buNone/>
              <a:defRPr>
                <a:solidFill>
                  <a:srgbClr val="FFFFFF"/>
                </a:solidFill>
              </a:defRPr>
            </a:lvl7pPr>
            <a:lvl8pPr lvl="7" algn="l">
              <a:lnSpc>
                <a:spcPct val="100000"/>
              </a:lnSpc>
              <a:spcBef>
                <a:spcPts val="0"/>
              </a:spcBef>
              <a:spcAft>
                <a:spcPts val="0"/>
              </a:spcAft>
              <a:buSzPts val="2800"/>
              <a:buNone/>
              <a:defRPr>
                <a:solidFill>
                  <a:srgbClr val="FFFFFF"/>
                </a:solidFill>
              </a:defRPr>
            </a:lvl8pPr>
            <a:lvl9pPr lvl="8" algn="l">
              <a:lnSpc>
                <a:spcPct val="100000"/>
              </a:lnSpc>
              <a:spcBef>
                <a:spcPts val="0"/>
              </a:spcBef>
              <a:spcAft>
                <a:spcPts val="0"/>
              </a:spcAft>
              <a:buSzPts val="2800"/>
              <a:buNone/>
              <a:defRPr>
                <a:solidFill>
                  <a:srgbClr val="FFFFFF"/>
                </a:solidFill>
              </a:defRPr>
            </a:lvl9pPr>
          </a:lstStyle>
          <a:p/>
        </p:txBody>
      </p:sp>
      <p:sp>
        <p:nvSpPr>
          <p:cNvPr id="29" name="Google Shape;29;p5"/>
          <p:cNvSpPr txBox="1"/>
          <p:nvPr>
            <p:ph idx="1" type="body"/>
          </p:nvPr>
        </p:nvSpPr>
        <p:spPr>
          <a:xfrm>
            <a:off x="2496200" y="4275729"/>
            <a:ext cx="4151400" cy="3045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1pPr>
            <a:lvl2pPr indent="-292100" lvl="1" marL="9144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2pPr>
            <a:lvl3pPr indent="-292100" lvl="2" marL="13716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3pPr>
            <a:lvl4pPr indent="-292100" lvl="3" marL="18288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4pPr>
            <a:lvl5pPr indent="-292100" lvl="4" marL="22860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5pPr>
            <a:lvl6pPr indent="-292100" lvl="5" marL="27432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6pPr>
            <a:lvl7pPr indent="-292100" lvl="6" marL="32004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7pPr>
            <a:lvl8pPr indent="-292100" lvl="7" marL="36576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8pPr>
            <a:lvl9pPr indent="-292100" lvl="8" marL="41148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9pPr>
          </a:lstStyle>
          <a:p/>
        </p:txBody>
      </p:sp>
      <p:sp>
        <p:nvSpPr>
          <p:cNvPr id="30" name="Google Shape;30;p5"/>
          <p:cNvSpPr txBox="1"/>
          <p:nvPr>
            <p:ph idx="2" type="subTitle"/>
          </p:nvPr>
        </p:nvSpPr>
        <p:spPr>
          <a:xfrm>
            <a:off x="2496200" y="2791614"/>
            <a:ext cx="4151400" cy="700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sz="15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31" name="Shape 31"/>
        <p:cNvGrpSpPr/>
        <p:nvPr/>
      </p:nvGrpSpPr>
      <p:grpSpPr>
        <a:xfrm>
          <a:off x="0" y="0"/>
          <a:ext cx="0" cy="0"/>
          <a:chOff x="0" y="0"/>
          <a:chExt cx="0" cy="0"/>
        </a:xfrm>
      </p:grpSpPr>
      <p:pic>
        <p:nvPicPr>
          <p:cNvPr id="32" name="Google Shape;32;p6"/>
          <p:cNvPicPr preferRelativeResize="0"/>
          <p:nvPr/>
        </p:nvPicPr>
        <p:blipFill rotWithShape="1">
          <a:blip r:embed="rId2">
            <a:alphaModFix/>
          </a:blip>
          <a:srcRect b="0" l="0" r="0" t="0"/>
          <a:stretch/>
        </p:blipFill>
        <p:spPr>
          <a:xfrm>
            <a:off x="0" y="0"/>
            <a:ext cx="9144003" cy="5143501"/>
          </a:xfrm>
          <a:prstGeom prst="rect">
            <a:avLst/>
          </a:prstGeom>
          <a:noFill/>
          <a:ln>
            <a:noFill/>
          </a:ln>
        </p:spPr>
      </p:pic>
      <p:sp>
        <p:nvSpPr>
          <p:cNvPr id="33" name="Google Shape;33;p6"/>
          <p:cNvSpPr txBox="1"/>
          <p:nvPr>
            <p:ph type="title"/>
          </p:nvPr>
        </p:nvSpPr>
        <p:spPr>
          <a:xfrm>
            <a:off x="1506000" y="1385509"/>
            <a:ext cx="6131700" cy="16386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SzPts val="3600"/>
              <a:buNone/>
              <a:defRPr sz="6000"/>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34" name="Google Shape;34;p6"/>
          <p:cNvSpPr txBox="1"/>
          <p:nvPr>
            <p:ph idx="1" type="subTitle"/>
          </p:nvPr>
        </p:nvSpPr>
        <p:spPr>
          <a:xfrm>
            <a:off x="2462575" y="2959018"/>
            <a:ext cx="4218600" cy="734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p7"/>
          <p:cNvSpPr txBox="1"/>
          <p:nvPr>
            <p:ph type="title"/>
          </p:nvPr>
        </p:nvSpPr>
        <p:spPr>
          <a:xfrm>
            <a:off x="311700" y="587970"/>
            <a:ext cx="4945500" cy="11373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800"/>
              <a:buNone/>
              <a:defRPr sz="48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 name="Google Shape;37;p7"/>
          <p:cNvSpPr txBox="1"/>
          <p:nvPr>
            <p:ph idx="1" type="body"/>
          </p:nvPr>
        </p:nvSpPr>
        <p:spPr>
          <a:xfrm>
            <a:off x="311700" y="2467949"/>
            <a:ext cx="3999900" cy="18078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800"/>
              </a:spcBef>
              <a:spcAft>
                <a:spcPts val="0"/>
              </a:spcAft>
              <a:buSzPts val="1200"/>
              <a:buChar char="○"/>
              <a:defRPr sz="1200"/>
            </a:lvl2pPr>
            <a:lvl3pPr indent="-304800" lvl="2" marL="1371600" algn="l">
              <a:lnSpc>
                <a:spcPct val="125000"/>
              </a:lnSpc>
              <a:spcBef>
                <a:spcPts val="800"/>
              </a:spcBef>
              <a:spcAft>
                <a:spcPts val="0"/>
              </a:spcAft>
              <a:buSzPts val="1200"/>
              <a:buChar char="■"/>
              <a:defRPr sz="1200"/>
            </a:lvl3pPr>
            <a:lvl4pPr indent="-304800" lvl="3" marL="1828800" algn="l">
              <a:lnSpc>
                <a:spcPct val="125000"/>
              </a:lnSpc>
              <a:spcBef>
                <a:spcPts val="800"/>
              </a:spcBef>
              <a:spcAft>
                <a:spcPts val="0"/>
              </a:spcAft>
              <a:buSzPts val="1200"/>
              <a:buChar char="●"/>
              <a:defRPr sz="1200"/>
            </a:lvl4pPr>
            <a:lvl5pPr indent="-304800" lvl="4" marL="2286000" algn="l">
              <a:lnSpc>
                <a:spcPct val="125000"/>
              </a:lnSpc>
              <a:spcBef>
                <a:spcPts val="800"/>
              </a:spcBef>
              <a:spcAft>
                <a:spcPts val="0"/>
              </a:spcAft>
              <a:buSzPts val="1200"/>
              <a:buChar char="○"/>
              <a:defRPr sz="1200"/>
            </a:lvl5pPr>
            <a:lvl6pPr indent="-304800" lvl="5" marL="2743200" algn="l">
              <a:lnSpc>
                <a:spcPct val="125000"/>
              </a:lnSpc>
              <a:spcBef>
                <a:spcPts val="800"/>
              </a:spcBef>
              <a:spcAft>
                <a:spcPts val="0"/>
              </a:spcAft>
              <a:buSzPts val="1200"/>
              <a:buChar char="■"/>
              <a:defRPr sz="1200"/>
            </a:lvl6pPr>
            <a:lvl7pPr indent="-304800" lvl="6" marL="3200400" algn="l">
              <a:lnSpc>
                <a:spcPct val="125000"/>
              </a:lnSpc>
              <a:spcBef>
                <a:spcPts val="800"/>
              </a:spcBef>
              <a:spcAft>
                <a:spcPts val="0"/>
              </a:spcAft>
              <a:buSzPts val="1200"/>
              <a:buChar char="●"/>
              <a:defRPr sz="1200"/>
            </a:lvl7pPr>
            <a:lvl8pPr indent="-304800" lvl="7" marL="3657600" algn="l">
              <a:lnSpc>
                <a:spcPct val="125000"/>
              </a:lnSpc>
              <a:spcBef>
                <a:spcPts val="800"/>
              </a:spcBef>
              <a:spcAft>
                <a:spcPts val="0"/>
              </a:spcAft>
              <a:buSzPts val="1200"/>
              <a:buChar char="○"/>
              <a:defRPr sz="1200"/>
            </a:lvl8pPr>
            <a:lvl9pPr indent="-304800" lvl="8" marL="4114800" algn="l">
              <a:lnSpc>
                <a:spcPct val="125000"/>
              </a:lnSpc>
              <a:spcBef>
                <a:spcPts val="800"/>
              </a:spcBef>
              <a:spcAft>
                <a:spcPts val="800"/>
              </a:spcAft>
              <a:buSzPts val="1200"/>
              <a:buChar char="■"/>
              <a:defRPr sz="1200"/>
            </a:lvl9pPr>
          </a:lstStyle>
          <a:p/>
        </p:txBody>
      </p:sp>
      <p:sp>
        <p:nvSpPr>
          <p:cNvPr id="38" name="Google Shape;38;p7"/>
          <p:cNvSpPr txBox="1"/>
          <p:nvPr>
            <p:ph idx="2" type="body"/>
          </p:nvPr>
        </p:nvSpPr>
        <p:spPr>
          <a:xfrm>
            <a:off x="4619925" y="2467949"/>
            <a:ext cx="3999900" cy="18078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800"/>
              </a:spcBef>
              <a:spcAft>
                <a:spcPts val="0"/>
              </a:spcAft>
              <a:buSzPts val="1200"/>
              <a:buChar char="○"/>
              <a:defRPr sz="1200"/>
            </a:lvl2pPr>
            <a:lvl3pPr indent="-304800" lvl="2" marL="1371600" algn="l">
              <a:lnSpc>
                <a:spcPct val="125000"/>
              </a:lnSpc>
              <a:spcBef>
                <a:spcPts val="800"/>
              </a:spcBef>
              <a:spcAft>
                <a:spcPts val="0"/>
              </a:spcAft>
              <a:buSzPts val="1200"/>
              <a:buChar char="■"/>
              <a:defRPr sz="1200"/>
            </a:lvl3pPr>
            <a:lvl4pPr indent="-304800" lvl="3" marL="1828800" algn="l">
              <a:lnSpc>
                <a:spcPct val="125000"/>
              </a:lnSpc>
              <a:spcBef>
                <a:spcPts val="800"/>
              </a:spcBef>
              <a:spcAft>
                <a:spcPts val="0"/>
              </a:spcAft>
              <a:buSzPts val="1200"/>
              <a:buChar char="●"/>
              <a:defRPr sz="1200"/>
            </a:lvl4pPr>
            <a:lvl5pPr indent="-304800" lvl="4" marL="2286000" algn="l">
              <a:lnSpc>
                <a:spcPct val="125000"/>
              </a:lnSpc>
              <a:spcBef>
                <a:spcPts val="800"/>
              </a:spcBef>
              <a:spcAft>
                <a:spcPts val="0"/>
              </a:spcAft>
              <a:buSzPts val="1200"/>
              <a:buChar char="○"/>
              <a:defRPr sz="1200"/>
            </a:lvl5pPr>
            <a:lvl6pPr indent="-304800" lvl="5" marL="2743200" algn="l">
              <a:lnSpc>
                <a:spcPct val="125000"/>
              </a:lnSpc>
              <a:spcBef>
                <a:spcPts val="800"/>
              </a:spcBef>
              <a:spcAft>
                <a:spcPts val="0"/>
              </a:spcAft>
              <a:buSzPts val="1200"/>
              <a:buChar char="■"/>
              <a:defRPr sz="1200"/>
            </a:lvl6pPr>
            <a:lvl7pPr indent="-304800" lvl="6" marL="3200400" algn="l">
              <a:lnSpc>
                <a:spcPct val="125000"/>
              </a:lnSpc>
              <a:spcBef>
                <a:spcPts val="800"/>
              </a:spcBef>
              <a:spcAft>
                <a:spcPts val="0"/>
              </a:spcAft>
              <a:buSzPts val="1200"/>
              <a:buChar char="●"/>
              <a:defRPr sz="1200"/>
            </a:lvl7pPr>
            <a:lvl8pPr indent="-304800" lvl="7" marL="3657600" algn="l">
              <a:lnSpc>
                <a:spcPct val="125000"/>
              </a:lnSpc>
              <a:spcBef>
                <a:spcPts val="800"/>
              </a:spcBef>
              <a:spcAft>
                <a:spcPts val="0"/>
              </a:spcAft>
              <a:buSzPts val="1200"/>
              <a:buChar char="○"/>
              <a:defRPr sz="1200"/>
            </a:lvl8pPr>
            <a:lvl9pPr indent="-304800" lvl="8" marL="4114800" algn="l">
              <a:lnSpc>
                <a:spcPct val="125000"/>
              </a:lnSpc>
              <a:spcBef>
                <a:spcPts val="800"/>
              </a:spcBef>
              <a:spcAft>
                <a:spcPts val="800"/>
              </a:spcAft>
              <a:buSzPts val="1200"/>
              <a:buChar char="■"/>
              <a:defRPr sz="1200"/>
            </a:lvl9pPr>
          </a:lstStyle>
          <a:p/>
        </p:txBody>
      </p:sp>
      <p:pic>
        <p:nvPicPr>
          <p:cNvPr descr=" " id="39" name="Google Shape;39;p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40" name="Google Shape;40;p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41" name="Google Shape;41;p7"/>
          <p:cNvSpPr txBox="1"/>
          <p:nvPr>
            <p:ph idx="3" type="subTitle"/>
          </p:nvPr>
        </p:nvSpPr>
        <p:spPr>
          <a:xfrm>
            <a:off x="311700" y="2054620"/>
            <a:ext cx="3999900" cy="41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b="1" sz="1400">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2" name="Google Shape;42;p7"/>
          <p:cNvSpPr txBox="1"/>
          <p:nvPr>
            <p:ph idx="4" type="subTitle"/>
          </p:nvPr>
        </p:nvSpPr>
        <p:spPr>
          <a:xfrm>
            <a:off x="4619925" y="2054620"/>
            <a:ext cx="3999900" cy="41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b="1" sz="1400">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pic>
        <p:nvPicPr>
          <p:cNvPr id="43" name="Google Shape;43;p7"/>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pic>
        <p:nvPicPr>
          <p:cNvPr descr=" " id="45" name="Google Shape;45;p8"/>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46" name="Google Shape;46;p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47" name="Google Shape;47;p8"/>
          <p:cNvSpPr txBox="1"/>
          <p:nvPr>
            <p:ph type="title"/>
          </p:nvPr>
        </p:nvSpPr>
        <p:spPr>
          <a:xfrm>
            <a:off x="311700" y="3619355"/>
            <a:ext cx="4511700" cy="60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333333"/>
              </a:buClr>
              <a:buSzPts val="1800"/>
              <a:buFont typeface="Montserrat"/>
              <a:buNone/>
              <a:defRPr b="0" sz="1800">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pic>
        <p:nvPicPr>
          <p:cNvPr id="48" name="Google Shape;48;p8"/>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pic>
        <p:nvPicPr>
          <p:cNvPr id="50" name="Google Shape;50;p9"/>
          <p:cNvPicPr preferRelativeResize="0"/>
          <p:nvPr/>
        </p:nvPicPr>
        <p:blipFill rotWithShape="1">
          <a:blip r:embed="rId2">
            <a:alphaModFix/>
          </a:blip>
          <a:srcRect b="0" l="0" r="0" t="0"/>
          <a:stretch/>
        </p:blipFill>
        <p:spPr>
          <a:xfrm>
            <a:off x="3965" y="0"/>
            <a:ext cx="9136072" cy="5143501"/>
          </a:xfrm>
          <a:prstGeom prst="rect">
            <a:avLst/>
          </a:prstGeom>
          <a:noFill/>
          <a:ln>
            <a:noFill/>
          </a:ln>
        </p:spPr>
      </p:pic>
      <p:sp>
        <p:nvSpPr>
          <p:cNvPr id="51" name="Google Shape;51;p9"/>
          <p:cNvSpPr txBox="1"/>
          <p:nvPr>
            <p:ph hasCustomPrompt="1" type="title"/>
          </p:nvPr>
        </p:nvSpPr>
        <p:spPr>
          <a:xfrm>
            <a:off x="311700" y="606575"/>
            <a:ext cx="8520600" cy="1671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57068C"/>
              </a:buClr>
              <a:buSzPts val="13000"/>
              <a:buNone/>
              <a:defRPr sz="13000">
                <a:solidFill>
                  <a:srgbClr val="57068C"/>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9"/>
          <p:cNvSpPr txBox="1"/>
          <p:nvPr>
            <p:ph idx="1" type="body"/>
          </p:nvPr>
        </p:nvSpPr>
        <p:spPr>
          <a:xfrm>
            <a:off x="3007950" y="3094875"/>
            <a:ext cx="3128100" cy="1186800"/>
          </a:xfrm>
          <a:prstGeom prst="rect">
            <a:avLst/>
          </a:prstGeom>
          <a:noFill/>
          <a:ln>
            <a:noFill/>
          </a:ln>
        </p:spPr>
        <p:txBody>
          <a:bodyPr anchorCtr="0" anchor="t" bIns="91425" lIns="91425" spcFirstLastPara="1" rIns="91425" wrap="square" tIns="91425">
            <a:noAutofit/>
          </a:bodyPr>
          <a:lstStyle>
            <a:lvl1pPr indent="-298450" lvl="0" marL="457200" algn="ctr">
              <a:lnSpc>
                <a:spcPct val="115000"/>
              </a:lnSpc>
              <a:spcBef>
                <a:spcPts val="0"/>
              </a:spcBef>
              <a:spcAft>
                <a:spcPts val="0"/>
              </a:spcAft>
              <a:buSzPts val="1100"/>
              <a:buChar char="●"/>
              <a:defRPr sz="1100"/>
            </a:lvl1pPr>
            <a:lvl2pPr indent="-298450" lvl="1" marL="914400" algn="ctr">
              <a:lnSpc>
                <a:spcPct val="115000"/>
              </a:lnSpc>
              <a:spcBef>
                <a:spcPts val="0"/>
              </a:spcBef>
              <a:spcAft>
                <a:spcPts val="0"/>
              </a:spcAft>
              <a:buSzPts val="1100"/>
              <a:buChar char="○"/>
              <a:defRPr sz="1100"/>
            </a:lvl2pPr>
            <a:lvl3pPr indent="-298450" lvl="2" marL="1371600" algn="ctr">
              <a:lnSpc>
                <a:spcPct val="115000"/>
              </a:lnSpc>
              <a:spcBef>
                <a:spcPts val="0"/>
              </a:spcBef>
              <a:spcAft>
                <a:spcPts val="0"/>
              </a:spcAft>
              <a:buSzPts val="1100"/>
              <a:buChar char="■"/>
              <a:defRPr sz="1100"/>
            </a:lvl3pPr>
            <a:lvl4pPr indent="-298450" lvl="3" marL="1828800" algn="ctr">
              <a:lnSpc>
                <a:spcPct val="115000"/>
              </a:lnSpc>
              <a:spcBef>
                <a:spcPts val="0"/>
              </a:spcBef>
              <a:spcAft>
                <a:spcPts val="0"/>
              </a:spcAft>
              <a:buSzPts val="1100"/>
              <a:buChar char="●"/>
              <a:defRPr sz="1100"/>
            </a:lvl4pPr>
            <a:lvl5pPr indent="-298450" lvl="4" marL="2286000" algn="ctr">
              <a:lnSpc>
                <a:spcPct val="115000"/>
              </a:lnSpc>
              <a:spcBef>
                <a:spcPts val="0"/>
              </a:spcBef>
              <a:spcAft>
                <a:spcPts val="0"/>
              </a:spcAft>
              <a:buSzPts val="1100"/>
              <a:buChar char="○"/>
              <a:defRPr sz="1100"/>
            </a:lvl5pPr>
            <a:lvl6pPr indent="-298450" lvl="5" marL="2743200" algn="ctr">
              <a:lnSpc>
                <a:spcPct val="115000"/>
              </a:lnSpc>
              <a:spcBef>
                <a:spcPts val="0"/>
              </a:spcBef>
              <a:spcAft>
                <a:spcPts val="0"/>
              </a:spcAft>
              <a:buSzPts val="1100"/>
              <a:buChar char="■"/>
              <a:defRPr sz="1100"/>
            </a:lvl6pPr>
            <a:lvl7pPr indent="-298450" lvl="6" marL="3200400" algn="ctr">
              <a:lnSpc>
                <a:spcPct val="115000"/>
              </a:lnSpc>
              <a:spcBef>
                <a:spcPts val="0"/>
              </a:spcBef>
              <a:spcAft>
                <a:spcPts val="0"/>
              </a:spcAft>
              <a:buSzPts val="1100"/>
              <a:buChar char="●"/>
              <a:defRPr sz="1100"/>
            </a:lvl7pPr>
            <a:lvl8pPr indent="-298450" lvl="7" marL="3657600" algn="ctr">
              <a:lnSpc>
                <a:spcPct val="115000"/>
              </a:lnSpc>
              <a:spcBef>
                <a:spcPts val="0"/>
              </a:spcBef>
              <a:spcAft>
                <a:spcPts val="0"/>
              </a:spcAft>
              <a:buSzPts val="1100"/>
              <a:buChar char="○"/>
              <a:defRPr sz="1100"/>
            </a:lvl8pPr>
            <a:lvl9pPr indent="-298450" lvl="8" marL="4114800" algn="ctr">
              <a:lnSpc>
                <a:spcPct val="115000"/>
              </a:lnSpc>
              <a:spcBef>
                <a:spcPts val="0"/>
              </a:spcBef>
              <a:spcAft>
                <a:spcPts val="0"/>
              </a:spcAft>
              <a:buSzPts val="1100"/>
              <a:buChar char="■"/>
              <a:defRPr sz="1100"/>
            </a:lvl9pPr>
          </a:lstStyle>
          <a:p/>
        </p:txBody>
      </p:sp>
      <p:pic>
        <p:nvPicPr>
          <p:cNvPr descr=" " id="53" name="Google Shape;53;p9"/>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54" name="Google Shape;54;p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55" name="Google Shape;55;p9"/>
          <p:cNvSpPr txBox="1"/>
          <p:nvPr>
            <p:ph idx="2" type="subTitle"/>
          </p:nvPr>
        </p:nvSpPr>
        <p:spPr>
          <a:xfrm>
            <a:off x="1429500" y="2353776"/>
            <a:ext cx="6285000" cy="46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b="1" sz="2800">
                <a:solidFill>
                  <a:schemeClr val="accent1"/>
                </a:solidFill>
                <a:latin typeface="Frank Ruhl Libre"/>
                <a:ea typeface="Frank Ruhl Libre"/>
                <a:cs typeface="Frank Ruhl Libre"/>
                <a:sym typeface="Frank Ruhl Libre"/>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10"/>
          <p:cNvSpPr txBox="1"/>
          <p:nvPr>
            <p:ph type="title"/>
          </p:nvPr>
        </p:nvSpPr>
        <p:spPr>
          <a:xfrm>
            <a:off x="311700" y="708000"/>
            <a:ext cx="31323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7068C"/>
              </a:buClr>
              <a:buSzPts val="2400"/>
              <a:buNone/>
              <a:defRPr sz="2400">
                <a:solidFill>
                  <a:srgbClr val="57068C"/>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8" name="Google Shape;58;p10"/>
          <p:cNvSpPr txBox="1"/>
          <p:nvPr>
            <p:ph idx="1" type="body"/>
          </p:nvPr>
        </p:nvSpPr>
        <p:spPr>
          <a:xfrm>
            <a:off x="311700" y="1542000"/>
            <a:ext cx="3054600" cy="2886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000"/>
              </a:spcBef>
              <a:spcAft>
                <a:spcPts val="0"/>
              </a:spcAft>
              <a:buSzPts val="1200"/>
              <a:buChar char="○"/>
              <a:defRPr sz="1200"/>
            </a:lvl2pPr>
            <a:lvl3pPr indent="-304800" lvl="2" marL="1371600" algn="l">
              <a:lnSpc>
                <a:spcPct val="115000"/>
              </a:lnSpc>
              <a:spcBef>
                <a:spcPts val="1000"/>
              </a:spcBef>
              <a:spcAft>
                <a:spcPts val="0"/>
              </a:spcAft>
              <a:buSzPts val="1200"/>
              <a:buChar char="■"/>
              <a:defRPr sz="1200"/>
            </a:lvl3pPr>
            <a:lvl4pPr indent="-304800" lvl="3" marL="1828800" algn="l">
              <a:lnSpc>
                <a:spcPct val="115000"/>
              </a:lnSpc>
              <a:spcBef>
                <a:spcPts val="1000"/>
              </a:spcBef>
              <a:spcAft>
                <a:spcPts val="0"/>
              </a:spcAft>
              <a:buSzPts val="1200"/>
              <a:buChar char="●"/>
              <a:defRPr sz="1200"/>
            </a:lvl4pPr>
            <a:lvl5pPr indent="-304800" lvl="4" marL="2286000" algn="l">
              <a:lnSpc>
                <a:spcPct val="115000"/>
              </a:lnSpc>
              <a:spcBef>
                <a:spcPts val="1000"/>
              </a:spcBef>
              <a:spcAft>
                <a:spcPts val="0"/>
              </a:spcAft>
              <a:buSzPts val="1200"/>
              <a:buChar char="○"/>
              <a:defRPr sz="1200"/>
            </a:lvl5pPr>
            <a:lvl6pPr indent="-304800" lvl="5" marL="2743200" algn="l">
              <a:lnSpc>
                <a:spcPct val="115000"/>
              </a:lnSpc>
              <a:spcBef>
                <a:spcPts val="1000"/>
              </a:spcBef>
              <a:spcAft>
                <a:spcPts val="0"/>
              </a:spcAft>
              <a:buSzPts val="1200"/>
              <a:buChar char="■"/>
              <a:defRPr sz="1200"/>
            </a:lvl6pPr>
            <a:lvl7pPr indent="-304800" lvl="6" marL="3200400" algn="l">
              <a:lnSpc>
                <a:spcPct val="115000"/>
              </a:lnSpc>
              <a:spcBef>
                <a:spcPts val="1000"/>
              </a:spcBef>
              <a:spcAft>
                <a:spcPts val="0"/>
              </a:spcAft>
              <a:buSzPts val="1200"/>
              <a:buChar char="●"/>
              <a:defRPr sz="1200"/>
            </a:lvl7pPr>
            <a:lvl8pPr indent="-304800" lvl="7" marL="3657600" algn="l">
              <a:lnSpc>
                <a:spcPct val="115000"/>
              </a:lnSpc>
              <a:spcBef>
                <a:spcPts val="1000"/>
              </a:spcBef>
              <a:spcAft>
                <a:spcPts val="0"/>
              </a:spcAft>
              <a:buSzPts val="1200"/>
              <a:buChar char="○"/>
              <a:defRPr sz="1200"/>
            </a:lvl8pPr>
            <a:lvl9pPr indent="-304800" lvl="8" marL="4114800" algn="l">
              <a:lnSpc>
                <a:spcPct val="115000"/>
              </a:lnSpc>
              <a:spcBef>
                <a:spcPts val="1000"/>
              </a:spcBef>
              <a:spcAft>
                <a:spcPts val="1000"/>
              </a:spcAft>
              <a:buSzPts val="1200"/>
              <a:buChar char="■"/>
              <a:defRPr sz="1200"/>
            </a:lvl9pPr>
          </a:lstStyle>
          <a:p/>
        </p:txBody>
      </p:sp>
      <p:pic>
        <p:nvPicPr>
          <p:cNvPr descr=" " id="59" name="Google Shape;59;p10"/>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60" name="Google Shape;60;p1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pic>
        <p:nvPicPr>
          <p:cNvPr id="61" name="Google Shape;61;p10"/>
          <p:cNvPicPr preferRelativeResize="0"/>
          <p:nvPr/>
        </p:nvPicPr>
        <p:blipFill rotWithShape="1">
          <a:blip r:embed="rId3">
            <a:alphaModFix/>
          </a:blip>
          <a:srcRect b="0" l="0" r="0" t="29770"/>
          <a:stretch/>
        </p:blipFill>
        <p:spPr>
          <a:xfrm>
            <a:off x="0" y="1"/>
            <a:ext cx="9144003" cy="263400"/>
          </a:xfrm>
          <a:prstGeom prst="rect">
            <a:avLst/>
          </a:prstGeom>
          <a:noFill/>
          <a:ln>
            <a:noFill/>
          </a:ln>
        </p:spPr>
      </p:pic>
    </p:spTree>
  </p:cSld>
  <p:clrMapOvr>
    <a:masterClrMapping/>
  </p:clrMapOvr>
  <p:extLst>
    <p:ext uri="{DCECCB84-F9BA-43D5-87BE-67443E8EF086}">
      <p15:sldGuideLst>
        <p15:guide id="1" orient="horz" pos="432">
          <p15:clr>
            <a:srgbClr val="FA7B17"/>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68825"/>
            <a:ext cx="8424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57068C"/>
              </a:buClr>
              <a:buSzPts val="3600"/>
              <a:buFont typeface="Frank Ruhl Libre"/>
              <a:buNone/>
              <a:defRPr b="1" i="0" sz="3600" u="none" cap="none" strike="noStrike">
                <a:solidFill>
                  <a:srgbClr val="57068C"/>
                </a:solidFill>
                <a:latin typeface="Frank Ruhl Libre"/>
                <a:ea typeface="Frank Ruhl Libre"/>
                <a:cs typeface="Frank Ruhl Libre"/>
                <a:sym typeface="Frank Ruhl Libre"/>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57068C"/>
              </a:buClr>
              <a:buSzPts val="1800"/>
              <a:buFont typeface="Montserrat"/>
              <a:buChar char="●"/>
              <a:defRPr b="0" i="0" sz="1800" u="none" cap="none" strike="noStrike">
                <a:solidFill>
                  <a:srgbClr val="333333"/>
                </a:solidFill>
                <a:latin typeface="Montserrat"/>
                <a:ea typeface="Montserrat"/>
                <a:cs typeface="Montserrat"/>
                <a:sym typeface="Montserrat"/>
              </a:defRPr>
            </a:lvl1pPr>
            <a:lvl2pPr indent="-317500" lvl="1" marL="914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2pPr>
            <a:lvl3pPr indent="-317500" lvl="2" marL="1371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3pPr>
            <a:lvl4pPr indent="-317500" lvl="3" marL="18288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4pPr>
            <a:lvl5pPr indent="-317500" lvl="4" marL="22860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5pPr>
            <a:lvl6pPr indent="-317500" lvl="5" marL="27432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6pPr>
            <a:lvl7pPr indent="-317500" lvl="6" marL="3200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7pPr>
            <a:lvl8pPr indent="-317500" lvl="7" marL="3657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8pPr>
            <a:lvl9pPr indent="-317500" lvl="8" marL="4114800" marR="0" rtl="0" algn="l">
              <a:lnSpc>
                <a:spcPct val="115000"/>
              </a:lnSpc>
              <a:spcBef>
                <a:spcPts val="1600"/>
              </a:spcBef>
              <a:spcAft>
                <a:spcPts val="160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hyperlink" Target="https://www.census.gov/data/tables/2015/demo/metro-micro/commuting-flows-2015.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geodata.bts.gov/datasets/usdot::means-of-transportation-to-work/explore?location=19.863468%2C0.314300%2C3.31&amp;showTable=true" TargetMode="Externa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hyperlink" Target="https://geodata.bts.gov/datasets/usdot::means-of-transportation-to-work/explore?location=19.863468%2C0.314300%2C3.31&amp;showTable=tru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hyperlink" Target="https://geodata.bts.gov/datasets/usdot::means-of-transportation-to-work/explore?location=19.863468%2C0.314300%2C3.31&amp;showTable=tru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2.png"/><Relationship Id="rId4" Type="http://schemas.openxmlformats.org/officeDocument/2006/relationships/hyperlink" Target="https://new.mta.info/agency/new-york-city-transit/subway-bus-ridership-2021" TargetMode="External"/><Relationship Id="rId5"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904850" y="1253682"/>
            <a:ext cx="7333800" cy="159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Interborough Express Line</a:t>
            </a:r>
            <a:endParaRPr sz="4200"/>
          </a:p>
        </p:txBody>
      </p:sp>
      <p:sp>
        <p:nvSpPr>
          <p:cNvPr id="115" name="Google Shape;115;p20"/>
          <p:cNvSpPr txBox="1"/>
          <p:nvPr>
            <p:ph idx="1" type="body"/>
          </p:nvPr>
        </p:nvSpPr>
        <p:spPr>
          <a:xfrm>
            <a:off x="2496200" y="4275729"/>
            <a:ext cx="4151400" cy="30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05/11/2023</a:t>
            </a:r>
            <a:endParaRPr/>
          </a:p>
        </p:txBody>
      </p:sp>
      <p:sp>
        <p:nvSpPr>
          <p:cNvPr id="116" name="Google Shape;116;p20"/>
          <p:cNvSpPr txBox="1"/>
          <p:nvPr>
            <p:ph idx="2" type="subTitle"/>
          </p:nvPr>
        </p:nvSpPr>
        <p:spPr>
          <a:xfrm>
            <a:off x="557000" y="2798775"/>
            <a:ext cx="8029500" cy="7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2</a:t>
            </a:r>
            <a:endParaRPr/>
          </a:p>
          <a:p>
            <a:pPr indent="0" lvl="0" marL="0" rtl="0" algn="ctr">
              <a:spcBef>
                <a:spcPts val="0"/>
              </a:spcBef>
              <a:spcAft>
                <a:spcPts val="0"/>
              </a:spcAft>
              <a:buNone/>
            </a:pPr>
            <a:r>
              <a:rPr lang="en"/>
              <a:t>Tony Jose, Saachee Deshmukh, Agaaz Oberoi, Parthkumar Kanani, Jiaqi Guo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txBox="1"/>
          <p:nvPr>
            <p:ph type="title"/>
          </p:nvPr>
        </p:nvSpPr>
        <p:spPr>
          <a:xfrm>
            <a:off x="311700" y="587975"/>
            <a:ext cx="35124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Where are people going?</a:t>
            </a:r>
            <a:endParaRPr sz="2000"/>
          </a:p>
        </p:txBody>
      </p:sp>
      <p:sp>
        <p:nvSpPr>
          <p:cNvPr id="226" name="Google Shape;226;p29"/>
          <p:cNvSpPr txBox="1"/>
          <p:nvPr>
            <p:ph idx="1" type="body"/>
          </p:nvPr>
        </p:nvSpPr>
        <p:spPr>
          <a:xfrm>
            <a:off x="207450" y="2361150"/>
            <a:ext cx="3720900" cy="25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Around 250k NYC commuters in the inter-borough flow </a:t>
            </a:r>
            <a:endParaRPr b="1" sz="1700"/>
          </a:p>
          <a:p>
            <a:pPr indent="0" lvl="0" marL="0" rtl="0" algn="l">
              <a:spcBef>
                <a:spcPts val="0"/>
              </a:spcBef>
              <a:spcAft>
                <a:spcPts val="0"/>
              </a:spcAft>
              <a:buNone/>
            </a:pPr>
            <a:r>
              <a:t/>
            </a:r>
            <a:endParaRPr sz="1700"/>
          </a:p>
          <a:p>
            <a:pPr indent="0" lvl="0" marL="0" rtl="0" algn="l">
              <a:spcBef>
                <a:spcPts val="0"/>
              </a:spcBef>
              <a:spcAft>
                <a:spcPts val="0"/>
              </a:spcAft>
              <a:buNone/>
            </a:pPr>
            <a:r>
              <a:rPr i="1" lang="en" sz="1100"/>
              <a:t>Excluding Staten Island</a:t>
            </a:r>
            <a:endParaRPr i="1" sz="1100"/>
          </a:p>
          <a:p>
            <a:pPr indent="0" lvl="0" marL="0" rtl="0" algn="l">
              <a:spcBef>
                <a:spcPts val="0"/>
              </a:spcBef>
              <a:spcAft>
                <a:spcPts val="0"/>
              </a:spcAft>
              <a:buNone/>
            </a:pPr>
            <a:r>
              <a:t/>
            </a:r>
            <a:endParaRPr i="1" sz="1400"/>
          </a:p>
        </p:txBody>
      </p:sp>
      <p:pic>
        <p:nvPicPr>
          <p:cNvPr id="227" name="Google Shape;227;p29"/>
          <p:cNvPicPr preferRelativeResize="0"/>
          <p:nvPr/>
        </p:nvPicPr>
        <p:blipFill>
          <a:blip r:embed="rId3">
            <a:alphaModFix/>
          </a:blip>
          <a:stretch>
            <a:fillRect/>
          </a:stretch>
        </p:blipFill>
        <p:spPr>
          <a:xfrm>
            <a:off x="3707850" y="175338"/>
            <a:ext cx="4710277" cy="4792824"/>
          </a:xfrm>
          <a:prstGeom prst="rect">
            <a:avLst/>
          </a:prstGeom>
          <a:noFill/>
          <a:ln>
            <a:noFill/>
          </a:ln>
        </p:spPr>
      </p:pic>
      <p:sp>
        <p:nvSpPr>
          <p:cNvPr id="228" name="Google Shape;228;p29"/>
          <p:cNvSpPr txBox="1"/>
          <p:nvPr/>
        </p:nvSpPr>
        <p:spPr>
          <a:xfrm>
            <a:off x="3964200" y="4653650"/>
            <a:ext cx="4490400" cy="567000"/>
          </a:xfrm>
          <a:prstGeom prst="rect">
            <a:avLst/>
          </a:prstGeom>
          <a:noFill/>
          <a:ln>
            <a:noFill/>
          </a:ln>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sz="1000">
                <a:latin typeface="Montserrat"/>
                <a:ea typeface="Montserrat"/>
                <a:cs typeface="Montserrat"/>
                <a:sym typeface="Montserrat"/>
              </a:rPr>
              <a:t>U.S. Census Bureau. (2015). Commuting flows. Retrieved May 11, 2023, from </a:t>
            </a:r>
            <a:r>
              <a:rPr lang="en" sz="1000" u="sng">
                <a:solidFill>
                  <a:schemeClr val="hlink"/>
                </a:solidFill>
                <a:latin typeface="Montserrat"/>
                <a:ea typeface="Montserrat"/>
                <a:cs typeface="Montserrat"/>
                <a:sym typeface="Montserrat"/>
                <a:hlinkClick r:id="rId4"/>
              </a:rPr>
              <a:t>https://www.census.gov/data/tables/2015/demo/metro-micro/commuting-flows-2015.html</a:t>
            </a:r>
            <a:endParaRPr sz="10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type="title"/>
          </p:nvPr>
        </p:nvSpPr>
        <p:spPr>
          <a:xfrm>
            <a:off x="249300" y="356850"/>
            <a:ext cx="86454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How are people travelling?</a:t>
            </a:r>
            <a:endParaRPr sz="3000"/>
          </a:p>
        </p:txBody>
      </p:sp>
      <p:sp>
        <p:nvSpPr>
          <p:cNvPr id="234" name="Google Shape;234;p30"/>
          <p:cNvSpPr txBox="1"/>
          <p:nvPr/>
        </p:nvSpPr>
        <p:spPr>
          <a:xfrm>
            <a:off x="406400" y="1234500"/>
            <a:ext cx="5063400" cy="1200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latin typeface="Montserrat"/>
                <a:ea typeface="Montserrat"/>
                <a:cs typeface="Montserrat"/>
                <a:sym typeface="Montserrat"/>
              </a:rPr>
              <a:t>Using Means of Transportation Data:</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latin typeface="Montserrat"/>
              <a:ea typeface="Montserrat"/>
              <a:cs typeface="Montserrat"/>
              <a:sym typeface="Montserrat"/>
            </a:endParaRPr>
          </a:p>
        </p:txBody>
      </p:sp>
      <p:sp>
        <p:nvSpPr>
          <p:cNvPr id="235" name="Google Shape;235;p30"/>
          <p:cNvSpPr txBox="1"/>
          <p:nvPr/>
        </p:nvSpPr>
        <p:spPr>
          <a:xfrm>
            <a:off x="1717850" y="1694400"/>
            <a:ext cx="57528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latin typeface="Montserrat"/>
                <a:ea typeface="Montserrat"/>
                <a:cs typeface="Montserrat"/>
                <a:sym typeface="Montserrat"/>
              </a:rPr>
              <a:t>We divided the boroughs of interest into parts based on census tracts’ geographic locations</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rPr lang="en" sz="1200">
                <a:latin typeface="Montserrat"/>
                <a:ea typeface="Montserrat"/>
                <a:cs typeface="Montserrat"/>
                <a:sym typeface="Montserrat"/>
              </a:rPr>
              <a:t>Visualized the commuting patterns via pie charts using matplotlib and plotted the charts on the borough maps, as shown in the following 3 slides</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latin typeface="Montserrat"/>
              <a:ea typeface="Montserrat"/>
              <a:cs typeface="Montserrat"/>
              <a:sym typeface="Montserrat"/>
            </a:endParaRPr>
          </a:p>
          <a:p>
            <a:pPr indent="0" lvl="0" marL="0" rtl="0" algn="l">
              <a:lnSpc>
                <a:spcPct val="150000"/>
              </a:lnSpc>
              <a:spcBef>
                <a:spcPts val="0"/>
              </a:spcBef>
              <a:spcAft>
                <a:spcPts val="0"/>
              </a:spcAft>
              <a:buNone/>
            </a:pPr>
            <a:r>
              <a:t/>
            </a:r>
            <a:endParaRPr sz="1200">
              <a:latin typeface="Montserrat"/>
              <a:ea typeface="Montserrat"/>
              <a:cs typeface="Montserrat"/>
              <a:sym typeface="Montserrat"/>
            </a:endParaRPr>
          </a:p>
        </p:txBody>
      </p:sp>
      <p:pic>
        <p:nvPicPr>
          <p:cNvPr id="236" name="Google Shape;236;p30"/>
          <p:cNvPicPr preferRelativeResize="0"/>
          <p:nvPr/>
        </p:nvPicPr>
        <p:blipFill>
          <a:blip r:embed="rId3">
            <a:alphaModFix/>
          </a:blip>
          <a:stretch>
            <a:fillRect/>
          </a:stretch>
        </p:blipFill>
        <p:spPr>
          <a:xfrm>
            <a:off x="1439900" y="1788100"/>
            <a:ext cx="214400" cy="235576"/>
          </a:xfrm>
          <a:prstGeom prst="rect">
            <a:avLst/>
          </a:prstGeom>
          <a:noFill/>
          <a:ln>
            <a:noFill/>
          </a:ln>
        </p:spPr>
      </p:pic>
      <p:pic>
        <p:nvPicPr>
          <p:cNvPr id="237" name="Google Shape;237;p30"/>
          <p:cNvPicPr preferRelativeResize="0"/>
          <p:nvPr/>
        </p:nvPicPr>
        <p:blipFill>
          <a:blip r:embed="rId3">
            <a:alphaModFix/>
          </a:blip>
          <a:stretch>
            <a:fillRect/>
          </a:stretch>
        </p:blipFill>
        <p:spPr>
          <a:xfrm>
            <a:off x="1439900" y="2336175"/>
            <a:ext cx="214400" cy="2355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311700" y="587975"/>
            <a:ext cx="2605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Bronx</a:t>
            </a:r>
            <a:endParaRPr sz="2500"/>
          </a:p>
        </p:txBody>
      </p:sp>
      <p:sp>
        <p:nvSpPr>
          <p:cNvPr id="243" name="Google Shape;243;p31"/>
          <p:cNvSpPr txBox="1"/>
          <p:nvPr>
            <p:ph idx="1" type="body"/>
          </p:nvPr>
        </p:nvSpPr>
        <p:spPr>
          <a:xfrm>
            <a:off x="1224100" y="4490050"/>
            <a:ext cx="2993400" cy="6243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sz="1200"/>
              <a:t>U.S. Department of Transportation. (n.d.). Means of Transportation to Work. Retrieved May 11, 2023, from </a:t>
            </a:r>
            <a:r>
              <a:rPr lang="en" sz="1200" u="sng">
                <a:solidFill>
                  <a:schemeClr val="hlink"/>
                </a:solidFill>
                <a:hlinkClick r:id="rId3"/>
              </a:rPr>
              <a:t>https://geodata.bts.gov/datasets/usdot::means-of-transportation-to-work/explore?location=19.863468%2C0.314300%2C3.31&amp;showTable=true</a:t>
            </a:r>
            <a:endParaRPr sz="1200"/>
          </a:p>
        </p:txBody>
      </p:sp>
      <p:pic>
        <p:nvPicPr>
          <p:cNvPr id="244" name="Google Shape;244;p31"/>
          <p:cNvPicPr preferRelativeResize="0"/>
          <p:nvPr/>
        </p:nvPicPr>
        <p:blipFill>
          <a:blip r:embed="rId4">
            <a:alphaModFix/>
          </a:blip>
          <a:stretch>
            <a:fillRect/>
          </a:stretch>
        </p:blipFill>
        <p:spPr>
          <a:xfrm>
            <a:off x="4251651" y="0"/>
            <a:ext cx="4892353" cy="5143501"/>
          </a:xfrm>
          <a:prstGeom prst="rect">
            <a:avLst/>
          </a:prstGeom>
          <a:noFill/>
          <a:ln>
            <a:noFill/>
          </a:ln>
        </p:spPr>
      </p:pic>
      <p:sp>
        <p:nvSpPr>
          <p:cNvPr id="245" name="Google Shape;245;p31"/>
          <p:cNvSpPr txBox="1"/>
          <p:nvPr/>
        </p:nvSpPr>
        <p:spPr>
          <a:xfrm>
            <a:off x="542175" y="2202450"/>
            <a:ext cx="276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Bronx was divided into 3 parts:</a:t>
            </a:r>
            <a:endParaRPr sz="120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idx="1" type="body"/>
          </p:nvPr>
        </p:nvSpPr>
        <p:spPr>
          <a:xfrm>
            <a:off x="311700" y="1448400"/>
            <a:ext cx="2475900" cy="2246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Flatbush includes Flatbush to Canarsie</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Bay Ridge includes the surrounding areas and Sunset Park as well</a:t>
            </a:r>
            <a:endParaRPr sz="1300"/>
          </a:p>
        </p:txBody>
      </p:sp>
      <p:sp>
        <p:nvSpPr>
          <p:cNvPr id="251" name="Google Shape;251;p32"/>
          <p:cNvSpPr txBox="1"/>
          <p:nvPr>
            <p:ph type="title"/>
          </p:nvPr>
        </p:nvSpPr>
        <p:spPr>
          <a:xfrm>
            <a:off x="311700" y="587975"/>
            <a:ext cx="2605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Brooklyn</a:t>
            </a:r>
            <a:endParaRPr sz="2600"/>
          </a:p>
        </p:txBody>
      </p:sp>
      <p:pic>
        <p:nvPicPr>
          <p:cNvPr id="252" name="Google Shape;252;p32"/>
          <p:cNvPicPr preferRelativeResize="0"/>
          <p:nvPr/>
        </p:nvPicPr>
        <p:blipFill rotWithShape="1">
          <a:blip r:embed="rId3">
            <a:alphaModFix/>
          </a:blip>
          <a:srcRect b="5660" l="918" r="3396" t="0"/>
          <a:stretch/>
        </p:blipFill>
        <p:spPr>
          <a:xfrm>
            <a:off x="4135900" y="0"/>
            <a:ext cx="5008100" cy="5143501"/>
          </a:xfrm>
          <a:prstGeom prst="rect">
            <a:avLst/>
          </a:prstGeom>
          <a:noFill/>
          <a:ln>
            <a:noFill/>
          </a:ln>
        </p:spPr>
      </p:pic>
      <p:sp>
        <p:nvSpPr>
          <p:cNvPr id="253" name="Google Shape;253;p32"/>
          <p:cNvSpPr txBox="1"/>
          <p:nvPr>
            <p:ph idx="1" type="body"/>
          </p:nvPr>
        </p:nvSpPr>
        <p:spPr>
          <a:xfrm>
            <a:off x="1252300" y="4454075"/>
            <a:ext cx="4103100" cy="6195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1200"/>
              <a:t>U.S. Department of Transportation. (n.d.). Means of Transportation to Work. Retrieved May 11, 2023, from </a:t>
            </a:r>
            <a:r>
              <a:rPr lang="en" sz="1200" u="sng">
                <a:solidFill>
                  <a:schemeClr val="hlink"/>
                </a:solidFill>
                <a:hlinkClick r:id="rId4"/>
              </a:rPr>
              <a:t>https://geodata.bts.gov/datasets/usdot::means-of-transportation-to-work/explore?location=19.863468%2C0.314300%2C3.31&amp;showTable=true</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3"/>
          <p:cNvSpPr txBox="1"/>
          <p:nvPr>
            <p:ph idx="1" type="body"/>
          </p:nvPr>
        </p:nvSpPr>
        <p:spPr>
          <a:xfrm>
            <a:off x="311700" y="1448400"/>
            <a:ext cx="2989500" cy="2246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A majority dependance on public transit is the pattern, and a sizeable number of commuters not going to Manhattan for work</a:t>
            </a:r>
            <a:endParaRPr sz="1100"/>
          </a:p>
          <a:p>
            <a:pPr indent="0" lvl="0" marL="45720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Yet the existing subway system relies on transferring via Manhattan</a:t>
            </a:r>
            <a:endParaRPr sz="1100"/>
          </a:p>
        </p:txBody>
      </p:sp>
      <p:sp>
        <p:nvSpPr>
          <p:cNvPr id="259" name="Google Shape;259;p33"/>
          <p:cNvSpPr txBox="1"/>
          <p:nvPr>
            <p:ph type="title"/>
          </p:nvPr>
        </p:nvSpPr>
        <p:spPr>
          <a:xfrm>
            <a:off x="311700" y="587975"/>
            <a:ext cx="2605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Queens</a:t>
            </a:r>
            <a:endParaRPr sz="2500"/>
          </a:p>
        </p:txBody>
      </p:sp>
      <p:pic>
        <p:nvPicPr>
          <p:cNvPr id="260" name="Google Shape;260;p33"/>
          <p:cNvPicPr preferRelativeResize="0"/>
          <p:nvPr/>
        </p:nvPicPr>
        <p:blipFill rotWithShape="1">
          <a:blip r:embed="rId3">
            <a:alphaModFix/>
          </a:blip>
          <a:srcRect b="16881" l="9189" r="0" t="0"/>
          <a:stretch/>
        </p:blipFill>
        <p:spPr>
          <a:xfrm>
            <a:off x="3593725" y="81575"/>
            <a:ext cx="5493775" cy="4946776"/>
          </a:xfrm>
          <a:prstGeom prst="rect">
            <a:avLst/>
          </a:prstGeom>
          <a:noFill/>
          <a:ln>
            <a:noFill/>
          </a:ln>
        </p:spPr>
      </p:pic>
      <p:sp>
        <p:nvSpPr>
          <p:cNvPr id="261" name="Google Shape;261;p33"/>
          <p:cNvSpPr txBox="1"/>
          <p:nvPr>
            <p:ph idx="1" type="body"/>
          </p:nvPr>
        </p:nvSpPr>
        <p:spPr>
          <a:xfrm>
            <a:off x="1228900" y="4368300"/>
            <a:ext cx="2220900" cy="7752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sz="1200"/>
              <a:t>U.S. Department of Transportation. (n.d.). Means of Transportation to Work. Retrieved May 11, 2023, from </a:t>
            </a:r>
            <a:r>
              <a:rPr lang="en" sz="1200" u="sng">
                <a:solidFill>
                  <a:schemeClr val="hlink"/>
                </a:solidFill>
                <a:hlinkClick r:id="rId4"/>
              </a:rPr>
              <a:t>https://geodata.bts.gov/datasets/usdot::means-of-transportation-to-work/explore?location=19.863468%2C0.314300%2C3.31&amp;showTable=true</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4"/>
          <p:cNvSpPr txBox="1"/>
          <p:nvPr>
            <p:ph type="title"/>
          </p:nvPr>
        </p:nvSpPr>
        <p:spPr>
          <a:xfrm>
            <a:off x="240450" y="1547900"/>
            <a:ext cx="4079100" cy="14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i="1" lang="en">
                <a:latin typeface="Frank Ruhl Libre Light"/>
                <a:ea typeface="Frank Ruhl Libre Light"/>
                <a:cs typeface="Frank Ruhl Libre Light"/>
                <a:sym typeface="Frank Ruhl Libre Light"/>
              </a:rPr>
              <a:t>The Interborough Express</a:t>
            </a:r>
            <a:endParaRPr b="0" i="1">
              <a:latin typeface="Frank Ruhl Libre Light"/>
              <a:ea typeface="Frank Ruhl Libre Light"/>
              <a:cs typeface="Frank Ruhl Libre Light"/>
              <a:sym typeface="Frank Ruhl Libre Light"/>
            </a:endParaRPr>
          </a:p>
        </p:txBody>
      </p:sp>
      <p:pic>
        <p:nvPicPr>
          <p:cNvPr id="267" name="Google Shape;267;p34"/>
          <p:cNvPicPr preferRelativeResize="0"/>
          <p:nvPr/>
        </p:nvPicPr>
        <p:blipFill>
          <a:blip r:embed="rId3">
            <a:alphaModFix/>
          </a:blip>
          <a:stretch>
            <a:fillRect/>
          </a:stretch>
        </p:blipFill>
        <p:spPr>
          <a:xfrm>
            <a:off x="4572000" y="837150"/>
            <a:ext cx="4571999" cy="3469200"/>
          </a:xfrm>
          <a:prstGeom prst="rect">
            <a:avLst/>
          </a:prstGeom>
          <a:noFill/>
          <a:ln>
            <a:noFill/>
          </a:ln>
        </p:spPr>
      </p:pic>
      <p:sp>
        <p:nvSpPr>
          <p:cNvPr id="268" name="Google Shape;268;p34"/>
          <p:cNvSpPr/>
          <p:nvPr/>
        </p:nvSpPr>
        <p:spPr>
          <a:xfrm>
            <a:off x="8067675" y="2007400"/>
            <a:ext cx="357300" cy="2001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4"/>
          <p:cNvSpPr txBox="1"/>
          <p:nvPr/>
        </p:nvSpPr>
        <p:spPr>
          <a:xfrm>
            <a:off x="8472500" y="1821650"/>
            <a:ext cx="671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Montserrat"/>
                <a:ea typeface="Montserrat"/>
                <a:cs typeface="Montserrat"/>
                <a:sym typeface="Montserrat"/>
              </a:rPr>
              <a:t>Proposed IBX Route</a:t>
            </a:r>
            <a:endParaRPr sz="800">
              <a:latin typeface="Montserrat"/>
              <a:ea typeface="Montserrat"/>
              <a:cs typeface="Montserrat"/>
              <a:sym typeface="Montserrat"/>
            </a:endParaRPr>
          </a:p>
        </p:txBody>
      </p:sp>
      <p:sp>
        <p:nvSpPr>
          <p:cNvPr id="270" name="Google Shape;270;p34"/>
          <p:cNvSpPr txBox="1"/>
          <p:nvPr/>
        </p:nvSpPr>
        <p:spPr>
          <a:xfrm>
            <a:off x="596700" y="244700"/>
            <a:ext cx="4079100" cy="9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300"/>
              </a:spcBef>
              <a:spcAft>
                <a:spcPts val="0"/>
              </a:spcAft>
              <a:buNone/>
            </a:pPr>
            <a:r>
              <a:rPr b="1" lang="en" sz="2100">
                <a:solidFill>
                  <a:schemeClr val="dk1"/>
                </a:solidFill>
                <a:latin typeface="Frank Ruhl Libre"/>
                <a:ea typeface="Frank Ruhl Libre"/>
                <a:cs typeface="Frank Ruhl Libre"/>
                <a:sym typeface="Frank Ruhl Libre"/>
              </a:rPr>
              <a:t>Next Steps: </a:t>
            </a:r>
            <a:endParaRPr b="1" sz="100">
              <a:solidFill>
                <a:srgbClr val="202122"/>
              </a:solidFill>
              <a:latin typeface="Frank Ruhl Libre"/>
              <a:ea typeface="Frank Ruhl Libre"/>
              <a:cs typeface="Frank Ruhl Libre"/>
              <a:sym typeface="Frank Ruhl Libre"/>
            </a:endParaRPr>
          </a:p>
          <a:p>
            <a:pPr indent="0" lvl="0" marL="0" rtl="0" algn="l">
              <a:spcBef>
                <a:spcPts val="130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5"/>
          <p:cNvSpPr/>
          <p:nvPr/>
        </p:nvSpPr>
        <p:spPr>
          <a:xfrm>
            <a:off x="3101350" y="62950"/>
            <a:ext cx="1357800" cy="323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5"/>
          <p:cNvSpPr/>
          <p:nvPr/>
        </p:nvSpPr>
        <p:spPr>
          <a:xfrm>
            <a:off x="1614250" y="62950"/>
            <a:ext cx="1357800" cy="323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a:off x="71925" y="62950"/>
            <a:ext cx="1357800" cy="323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8" name="Google Shape;278;p35"/>
          <p:cNvPicPr preferRelativeResize="0"/>
          <p:nvPr/>
        </p:nvPicPr>
        <p:blipFill>
          <a:blip r:embed="rId3">
            <a:alphaModFix/>
          </a:blip>
          <a:stretch>
            <a:fillRect/>
          </a:stretch>
        </p:blipFill>
        <p:spPr>
          <a:xfrm>
            <a:off x="4572000" y="837150"/>
            <a:ext cx="4571999" cy="3469200"/>
          </a:xfrm>
          <a:prstGeom prst="rect">
            <a:avLst/>
          </a:prstGeom>
          <a:noFill/>
          <a:ln>
            <a:noFill/>
          </a:ln>
        </p:spPr>
      </p:pic>
      <p:sp>
        <p:nvSpPr>
          <p:cNvPr id="279" name="Google Shape;279;p35"/>
          <p:cNvSpPr/>
          <p:nvPr/>
        </p:nvSpPr>
        <p:spPr>
          <a:xfrm>
            <a:off x="8067675" y="2007400"/>
            <a:ext cx="357300" cy="2001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txBox="1"/>
          <p:nvPr/>
        </p:nvSpPr>
        <p:spPr>
          <a:xfrm>
            <a:off x="8472500" y="1821650"/>
            <a:ext cx="671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Montserrat"/>
                <a:ea typeface="Montserrat"/>
                <a:cs typeface="Montserrat"/>
                <a:sym typeface="Montserrat"/>
              </a:rPr>
              <a:t>Proposed IBX Route</a:t>
            </a:r>
            <a:endParaRPr sz="800">
              <a:latin typeface="Montserrat"/>
              <a:ea typeface="Montserrat"/>
              <a:cs typeface="Montserrat"/>
              <a:sym typeface="Montserrat"/>
            </a:endParaRPr>
          </a:p>
        </p:txBody>
      </p:sp>
      <p:sp>
        <p:nvSpPr>
          <p:cNvPr id="281" name="Google Shape;281;p35"/>
          <p:cNvSpPr txBox="1"/>
          <p:nvPr/>
        </p:nvSpPr>
        <p:spPr>
          <a:xfrm>
            <a:off x="64300" y="85725"/>
            <a:ext cx="445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graphicFrame>
        <p:nvGraphicFramePr>
          <p:cNvPr id="282" name="Google Shape;282;p35"/>
          <p:cNvGraphicFramePr/>
          <p:nvPr/>
        </p:nvGraphicFramePr>
        <p:xfrm>
          <a:off x="0" y="0"/>
          <a:ext cx="3000000" cy="3000000"/>
        </p:xfrm>
        <a:graphic>
          <a:graphicData uri="http://schemas.openxmlformats.org/drawingml/2006/table">
            <a:tbl>
              <a:tblPr>
                <a:noFill/>
                <a:tableStyleId>{EF046554-FE64-437F-833C-C0993C12749D}</a:tableStyleId>
              </a:tblPr>
              <a:tblGrid>
                <a:gridCol w="1524000"/>
                <a:gridCol w="1524000"/>
                <a:gridCol w="1524000"/>
              </a:tblGrid>
              <a:tr h="538475">
                <a:tc>
                  <a:txBody>
                    <a:bodyPr/>
                    <a:lstStyle/>
                    <a:p>
                      <a:pPr indent="0" lvl="0" marL="0" rtl="0" algn="l">
                        <a:spcBef>
                          <a:spcPts val="0"/>
                        </a:spcBef>
                        <a:spcAft>
                          <a:spcPts val="0"/>
                        </a:spcAft>
                        <a:buNone/>
                      </a:pPr>
                      <a:r>
                        <a:rPr b="1" i="1" lang="en" sz="1200"/>
                        <a:t>Proposed Stops</a:t>
                      </a:r>
                      <a:endParaRPr b="1" i="1" sz="1200"/>
                    </a:p>
                  </a:txBody>
                  <a:tcPr marT="91425" marB="91425" marR="91425" marL="91425"/>
                </a:tc>
                <a:tc>
                  <a:txBody>
                    <a:bodyPr/>
                    <a:lstStyle/>
                    <a:p>
                      <a:pPr indent="0" lvl="0" marL="0" rtl="0" algn="ctr">
                        <a:spcBef>
                          <a:spcPts val="0"/>
                        </a:spcBef>
                        <a:spcAft>
                          <a:spcPts val="0"/>
                        </a:spcAft>
                        <a:buNone/>
                      </a:pPr>
                      <a:r>
                        <a:rPr b="1" i="1" lang="en" sz="1200"/>
                        <a:t>Area</a:t>
                      </a:r>
                      <a:endParaRPr b="1" i="1" sz="1200"/>
                    </a:p>
                  </a:txBody>
                  <a:tcPr marT="91425" marB="91425" marR="91425" marL="91425"/>
                </a:tc>
                <a:tc>
                  <a:txBody>
                    <a:bodyPr/>
                    <a:lstStyle/>
                    <a:p>
                      <a:pPr indent="0" lvl="0" marL="0" rtl="0" algn="ctr">
                        <a:spcBef>
                          <a:spcPts val="0"/>
                        </a:spcBef>
                        <a:spcAft>
                          <a:spcPts val="0"/>
                        </a:spcAft>
                        <a:buNone/>
                      </a:pPr>
                      <a:r>
                        <a:rPr b="1" i="1" lang="en" sz="1200"/>
                        <a:t>Transfer</a:t>
                      </a:r>
                      <a:endParaRPr b="1" i="1" sz="1200"/>
                    </a:p>
                  </a:txBody>
                  <a:tcPr marT="91425" marB="91425" marR="91425" marL="91425"/>
                </a:tc>
              </a:tr>
              <a:tr h="538475">
                <a:tc>
                  <a:txBody>
                    <a:bodyPr/>
                    <a:lstStyle/>
                    <a:p>
                      <a:pPr indent="0" lvl="0" marL="0" rtl="0" algn="l">
                        <a:spcBef>
                          <a:spcPts val="0"/>
                        </a:spcBef>
                        <a:spcAft>
                          <a:spcPts val="0"/>
                        </a:spcAft>
                        <a:buNone/>
                      </a:pPr>
                      <a:r>
                        <a:rPr lang="en" sz="1000"/>
                        <a:t>Bay Ridge Ave</a:t>
                      </a:r>
                      <a:endParaRPr sz="1000"/>
                    </a:p>
                  </a:txBody>
                  <a:tcPr marT="91425" marB="91425" marR="91425" marL="91425"/>
                </a:tc>
                <a:tc>
                  <a:txBody>
                    <a:bodyPr/>
                    <a:lstStyle/>
                    <a:p>
                      <a:pPr indent="0" lvl="0" marL="0" rtl="0" algn="l">
                        <a:spcBef>
                          <a:spcPts val="0"/>
                        </a:spcBef>
                        <a:spcAft>
                          <a:spcPts val="0"/>
                        </a:spcAft>
                        <a:buNone/>
                      </a:pPr>
                      <a:r>
                        <a:rPr lang="en" sz="1000"/>
                        <a:t>Brooklyn</a:t>
                      </a:r>
                      <a:endParaRPr sz="1000"/>
                    </a:p>
                  </a:txBody>
                  <a:tcPr marT="91425" marB="91425" marR="91425" marL="91425"/>
                </a:tc>
                <a:tc>
                  <a:txBody>
                    <a:bodyPr/>
                    <a:lstStyle/>
                    <a:p>
                      <a:pPr indent="0" lvl="0" marL="0" rtl="0" algn="l">
                        <a:spcBef>
                          <a:spcPts val="0"/>
                        </a:spcBef>
                        <a:spcAft>
                          <a:spcPts val="0"/>
                        </a:spcAft>
                        <a:buNone/>
                      </a:pPr>
                      <a:r>
                        <a:rPr lang="en" sz="1000"/>
                        <a:t>R Line</a:t>
                      </a:r>
                      <a:endParaRPr sz="1000"/>
                    </a:p>
                  </a:txBody>
                  <a:tcPr marT="91425" marB="91425" marR="91425" marL="91425"/>
                </a:tc>
              </a:tr>
              <a:tr h="538475">
                <a:tc>
                  <a:txBody>
                    <a:bodyPr/>
                    <a:lstStyle/>
                    <a:p>
                      <a:pPr indent="0" lvl="0" marL="0" rtl="0" algn="l">
                        <a:spcBef>
                          <a:spcPts val="0"/>
                        </a:spcBef>
                        <a:spcAft>
                          <a:spcPts val="0"/>
                        </a:spcAft>
                        <a:buNone/>
                      </a:pPr>
                      <a:r>
                        <a:rPr lang="en" sz="1000"/>
                        <a:t>New Utrecht Ave</a:t>
                      </a:r>
                      <a:endParaRPr sz="1000"/>
                    </a:p>
                  </a:txBody>
                  <a:tcPr marT="91425" marB="91425" marR="91425" marL="91425"/>
                </a:tc>
                <a:tc>
                  <a:txBody>
                    <a:bodyPr/>
                    <a:lstStyle/>
                    <a:p>
                      <a:pPr indent="0" lvl="0" marL="0" rtl="0" algn="l">
                        <a:spcBef>
                          <a:spcPts val="0"/>
                        </a:spcBef>
                        <a:spcAft>
                          <a:spcPts val="0"/>
                        </a:spcAft>
                        <a:buNone/>
                      </a:pPr>
                      <a:r>
                        <a:rPr lang="en" sz="1000"/>
                        <a:t>Brooklyn</a:t>
                      </a:r>
                      <a:endParaRPr sz="1000"/>
                    </a:p>
                  </a:txBody>
                  <a:tcPr marT="91425" marB="91425" marR="91425" marL="91425"/>
                </a:tc>
                <a:tc>
                  <a:txBody>
                    <a:bodyPr/>
                    <a:lstStyle/>
                    <a:p>
                      <a:pPr indent="0" lvl="0" marL="0" rtl="0" algn="l">
                        <a:spcBef>
                          <a:spcPts val="0"/>
                        </a:spcBef>
                        <a:spcAft>
                          <a:spcPts val="0"/>
                        </a:spcAft>
                        <a:buNone/>
                      </a:pPr>
                      <a:r>
                        <a:rPr lang="en" sz="1000"/>
                        <a:t>D, N Lines</a:t>
                      </a:r>
                      <a:endParaRPr sz="1000"/>
                    </a:p>
                  </a:txBody>
                  <a:tcPr marT="91425" marB="91425" marR="91425" marL="91425"/>
                </a:tc>
              </a:tr>
              <a:tr h="538475">
                <a:tc>
                  <a:txBody>
                    <a:bodyPr/>
                    <a:lstStyle/>
                    <a:p>
                      <a:pPr indent="0" lvl="0" marL="0" rtl="0" algn="l">
                        <a:spcBef>
                          <a:spcPts val="0"/>
                        </a:spcBef>
                        <a:spcAft>
                          <a:spcPts val="0"/>
                        </a:spcAft>
                        <a:buNone/>
                      </a:pPr>
                      <a:r>
                        <a:rPr lang="en" sz="1000"/>
                        <a:t>Church Ave</a:t>
                      </a:r>
                      <a:endParaRPr sz="1000"/>
                    </a:p>
                  </a:txBody>
                  <a:tcPr marT="91425" marB="91425" marR="91425" marL="91425"/>
                </a:tc>
                <a:tc>
                  <a:txBody>
                    <a:bodyPr/>
                    <a:lstStyle/>
                    <a:p>
                      <a:pPr indent="0" lvl="0" marL="0" rtl="0" algn="l">
                        <a:spcBef>
                          <a:spcPts val="0"/>
                        </a:spcBef>
                        <a:spcAft>
                          <a:spcPts val="0"/>
                        </a:spcAft>
                        <a:buNone/>
                      </a:pPr>
                      <a:r>
                        <a:rPr lang="en" sz="1000"/>
                        <a:t>Brooklyn</a:t>
                      </a:r>
                      <a:endParaRPr sz="1000"/>
                    </a:p>
                  </a:txBody>
                  <a:tcPr marT="91425" marB="91425" marR="91425" marL="91425"/>
                </a:tc>
                <a:tc>
                  <a:txBody>
                    <a:bodyPr/>
                    <a:lstStyle/>
                    <a:p>
                      <a:pPr indent="0" lvl="0" marL="0" rtl="0" algn="l">
                        <a:spcBef>
                          <a:spcPts val="0"/>
                        </a:spcBef>
                        <a:spcAft>
                          <a:spcPts val="0"/>
                        </a:spcAft>
                        <a:buNone/>
                      </a:pPr>
                      <a:r>
                        <a:rPr lang="en" sz="1000"/>
                        <a:t>F, G Lines</a:t>
                      </a:r>
                      <a:endParaRPr sz="1000"/>
                    </a:p>
                  </a:txBody>
                  <a:tcPr marT="91425" marB="91425" marR="91425" marL="91425"/>
                </a:tc>
              </a:tr>
              <a:tr h="538475">
                <a:tc>
                  <a:txBody>
                    <a:bodyPr/>
                    <a:lstStyle/>
                    <a:p>
                      <a:pPr indent="0" lvl="0" marL="0" rtl="0" algn="l">
                        <a:spcBef>
                          <a:spcPts val="0"/>
                        </a:spcBef>
                        <a:spcAft>
                          <a:spcPts val="0"/>
                        </a:spcAft>
                        <a:buNone/>
                      </a:pPr>
                      <a:r>
                        <a:rPr lang="en" sz="1000"/>
                        <a:t>Franklin Ave</a:t>
                      </a:r>
                      <a:endParaRPr sz="1000"/>
                    </a:p>
                  </a:txBody>
                  <a:tcPr marT="91425" marB="91425" marR="91425" marL="91425"/>
                </a:tc>
                <a:tc>
                  <a:txBody>
                    <a:bodyPr/>
                    <a:lstStyle/>
                    <a:p>
                      <a:pPr indent="0" lvl="0" marL="0" rtl="0" algn="l">
                        <a:spcBef>
                          <a:spcPts val="0"/>
                        </a:spcBef>
                        <a:spcAft>
                          <a:spcPts val="0"/>
                        </a:spcAft>
                        <a:buNone/>
                      </a:pPr>
                      <a:r>
                        <a:rPr lang="en" sz="1000"/>
                        <a:t>Brooklyn</a:t>
                      </a:r>
                      <a:endParaRPr sz="1000"/>
                    </a:p>
                  </a:txBody>
                  <a:tcPr marT="91425" marB="91425" marR="91425" marL="91425"/>
                </a:tc>
                <a:tc>
                  <a:txBody>
                    <a:bodyPr/>
                    <a:lstStyle/>
                    <a:p>
                      <a:pPr indent="0" lvl="0" marL="0" rtl="0" algn="l">
                        <a:spcBef>
                          <a:spcPts val="0"/>
                        </a:spcBef>
                        <a:spcAft>
                          <a:spcPts val="0"/>
                        </a:spcAft>
                        <a:buNone/>
                      </a:pPr>
                      <a:r>
                        <a:rPr lang="en" sz="1000"/>
                        <a:t>2, 3, 4, 5 Lines</a:t>
                      </a:r>
                      <a:endParaRPr sz="1000"/>
                    </a:p>
                  </a:txBody>
                  <a:tcPr marT="91425" marB="91425" marR="91425" marL="91425"/>
                </a:tc>
              </a:tr>
              <a:tr h="538475">
                <a:tc>
                  <a:txBody>
                    <a:bodyPr/>
                    <a:lstStyle/>
                    <a:p>
                      <a:pPr indent="0" lvl="0" marL="0" rtl="0" algn="l">
                        <a:spcBef>
                          <a:spcPts val="0"/>
                        </a:spcBef>
                        <a:spcAft>
                          <a:spcPts val="0"/>
                        </a:spcAft>
                        <a:buNone/>
                      </a:pPr>
                      <a:r>
                        <a:rPr lang="en" sz="1000"/>
                        <a:t>Broadway Junction</a:t>
                      </a:r>
                      <a:endParaRPr sz="1000"/>
                    </a:p>
                  </a:txBody>
                  <a:tcPr marT="91425" marB="91425" marR="91425" marL="91425"/>
                </a:tc>
                <a:tc>
                  <a:txBody>
                    <a:bodyPr/>
                    <a:lstStyle/>
                    <a:p>
                      <a:pPr indent="0" lvl="0" marL="0" rtl="0" algn="l">
                        <a:spcBef>
                          <a:spcPts val="0"/>
                        </a:spcBef>
                        <a:spcAft>
                          <a:spcPts val="0"/>
                        </a:spcAft>
                        <a:buNone/>
                      </a:pPr>
                      <a:r>
                        <a:rPr lang="en" sz="1000"/>
                        <a:t>Brooklyn</a:t>
                      </a:r>
                      <a:endParaRPr sz="1000"/>
                    </a:p>
                  </a:txBody>
                  <a:tcPr marT="91425" marB="91425" marR="91425" marL="91425"/>
                </a:tc>
                <a:tc>
                  <a:txBody>
                    <a:bodyPr/>
                    <a:lstStyle/>
                    <a:p>
                      <a:pPr indent="0" lvl="0" marL="0" rtl="0" algn="l">
                        <a:spcBef>
                          <a:spcPts val="0"/>
                        </a:spcBef>
                        <a:spcAft>
                          <a:spcPts val="0"/>
                        </a:spcAft>
                        <a:buNone/>
                      </a:pPr>
                      <a:r>
                        <a:rPr lang="en" sz="1000"/>
                        <a:t>A, C, J, L, Z Lines</a:t>
                      </a:r>
                      <a:endParaRPr sz="1000"/>
                    </a:p>
                  </a:txBody>
                  <a:tcPr marT="91425" marB="91425" marR="91425" marL="91425"/>
                </a:tc>
              </a:tr>
              <a:tr h="585800">
                <a:tc>
                  <a:txBody>
                    <a:bodyPr/>
                    <a:lstStyle/>
                    <a:p>
                      <a:pPr indent="0" lvl="0" marL="0" rtl="0" algn="l">
                        <a:spcBef>
                          <a:spcPts val="0"/>
                        </a:spcBef>
                        <a:spcAft>
                          <a:spcPts val="0"/>
                        </a:spcAft>
                        <a:buNone/>
                      </a:pPr>
                      <a:r>
                        <a:rPr lang="en" sz="1000"/>
                        <a:t>Middle Village/ Metropolitan Ave</a:t>
                      </a:r>
                      <a:endParaRPr sz="1000"/>
                    </a:p>
                  </a:txBody>
                  <a:tcPr marT="91425" marB="91425" marR="91425" marL="91425"/>
                </a:tc>
                <a:tc>
                  <a:txBody>
                    <a:bodyPr/>
                    <a:lstStyle/>
                    <a:p>
                      <a:pPr indent="0" lvl="0" marL="0" rtl="0" algn="l">
                        <a:spcBef>
                          <a:spcPts val="0"/>
                        </a:spcBef>
                        <a:spcAft>
                          <a:spcPts val="0"/>
                        </a:spcAft>
                        <a:buNone/>
                      </a:pPr>
                      <a:r>
                        <a:rPr lang="en" sz="1000"/>
                        <a:t>Queens</a:t>
                      </a:r>
                      <a:endParaRPr sz="1000"/>
                    </a:p>
                  </a:txBody>
                  <a:tcPr marT="91425" marB="91425" marR="91425" marL="91425"/>
                </a:tc>
                <a:tc>
                  <a:txBody>
                    <a:bodyPr/>
                    <a:lstStyle/>
                    <a:p>
                      <a:pPr indent="0" lvl="0" marL="0" rtl="0" algn="l">
                        <a:spcBef>
                          <a:spcPts val="0"/>
                        </a:spcBef>
                        <a:spcAft>
                          <a:spcPts val="0"/>
                        </a:spcAft>
                        <a:buNone/>
                      </a:pPr>
                      <a:r>
                        <a:rPr lang="en" sz="1000"/>
                        <a:t>M Line</a:t>
                      </a:r>
                      <a:endParaRPr sz="1000"/>
                    </a:p>
                  </a:txBody>
                  <a:tcPr marT="91425" marB="91425" marR="91425" marL="91425"/>
                </a:tc>
              </a:tr>
              <a:tr h="585800">
                <a:tc>
                  <a:txBody>
                    <a:bodyPr/>
                    <a:lstStyle/>
                    <a:p>
                      <a:pPr indent="0" lvl="0" marL="0" rtl="0" algn="l">
                        <a:spcBef>
                          <a:spcPts val="0"/>
                        </a:spcBef>
                        <a:spcAft>
                          <a:spcPts val="0"/>
                        </a:spcAft>
                        <a:buNone/>
                      </a:pPr>
                      <a:r>
                        <a:rPr lang="en" sz="1000"/>
                        <a:t>Jackson Heights / Roosevelt Ave</a:t>
                      </a:r>
                      <a:endParaRPr sz="1000"/>
                    </a:p>
                  </a:txBody>
                  <a:tcPr marT="91425" marB="91425" marR="91425" marL="91425"/>
                </a:tc>
                <a:tc>
                  <a:txBody>
                    <a:bodyPr/>
                    <a:lstStyle/>
                    <a:p>
                      <a:pPr indent="0" lvl="0" marL="0" rtl="0" algn="l">
                        <a:spcBef>
                          <a:spcPts val="0"/>
                        </a:spcBef>
                        <a:spcAft>
                          <a:spcPts val="0"/>
                        </a:spcAft>
                        <a:buNone/>
                      </a:pPr>
                      <a:r>
                        <a:rPr lang="en" sz="1000"/>
                        <a:t>Queens</a:t>
                      </a:r>
                      <a:endParaRPr sz="1000"/>
                    </a:p>
                  </a:txBody>
                  <a:tcPr marT="91425" marB="91425" marR="91425" marL="91425"/>
                </a:tc>
                <a:tc>
                  <a:txBody>
                    <a:bodyPr/>
                    <a:lstStyle/>
                    <a:p>
                      <a:pPr indent="0" lvl="0" marL="0" rtl="0" algn="l">
                        <a:spcBef>
                          <a:spcPts val="0"/>
                        </a:spcBef>
                        <a:spcAft>
                          <a:spcPts val="0"/>
                        </a:spcAft>
                        <a:buNone/>
                      </a:pPr>
                      <a:r>
                        <a:rPr lang="en" sz="1000"/>
                        <a:t>E, F, M, R, 7 Lines</a:t>
                      </a:r>
                      <a:endParaRPr sz="1000"/>
                    </a:p>
                  </a:txBody>
                  <a:tcPr marT="91425" marB="91425" marR="91425" marL="91425"/>
                </a:tc>
              </a:tr>
            </a:tbl>
          </a:graphicData>
        </a:graphic>
      </p:graphicFrame>
      <p:sp>
        <p:nvSpPr>
          <p:cNvPr id="283" name="Google Shape;283;p35"/>
          <p:cNvSpPr txBox="1"/>
          <p:nvPr/>
        </p:nvSpPr>
        <p:spPr>
          <a:xfrm>
            <a:off x="7132400" y="3710750"/>
            <a:ext cx="20115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u="sng">
                <a:latin typeface="Montserrat"/>
                <a:ea typeface="Montserrat"/>
                <a:cs typeface="Montserrat"/>
                <a:sym typeface="Montserrat"/>
              </a:rPr>
              <a:t>Connect to 17 different subway lines</a:t>
            </a:r>
            <a:endParaRPr sz="1200" u="sng">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36"/>
          <p:cNvPicPr preferRelativeResize="0"/>
          <p:nvPr/>
        </p:nvPicPr>
        <p:blipFill>
          <a:blip r:embed="rId3">
            <a:alphaModFix/>
          </a:blip>
          <a:stretch>
            <a:fillRect/>
          </a:stretch>
        </p:blipFill>
        <p:spPr>
          <a:xfrm>
            <a:off x="4579150" y="0"/>
            <a:ext cx="4571999" cy="3759850"/>
          </a:xfrm>
          <a:prstGeom prst="rect">
            <a:avLst/>
          </a:prstGeom>
          <a:noFill/>
          <a:ln>
            <a:noFill/>
          </a:ln>
        </p:spPr>
      </p:pic>
      <p:sp>
        <p:nvSpPr>
          <p:cNvPr id="289" name="Google Shape;289;p36"/>
          <p:cNvSpPr/>
          <p:nvPr/>
        </p:nvSpPr>
        <p:spPr>
          <a:xfrm>
            <a:off x="8024825" y="1321600"/>
            <a:ext cx="357300" cy="2001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6"/>
          <p:cNvSpPr txBox="1"/>
          <p:nvPr/>
        </p:nvSpPr>
        <p:spPr>
          <a:xfrm>
            <a:off x="8400325" y="1144600"/>
            <a:ext cx="671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Montserrat"/>
                <a:ea typeface="Montserrat"/>
                <a:cs typeface="Montserrat"/>
                <a:sym typeface="Montserrat"/>
              </a:rPr>
              <a:t>Proposed IBX Route</a:t>
            </a:r>
            <a:endParaRPr sz="800">
              <a:latin typeface="Montserrat"/>
              <a:ea typeface="Montserrat"/>
              <a:cs typeface="Montserrat"/>
              <a:sym typeface="Montserrat"/>
            </a:endParaRPr>
          </a:p>
        </p:txBody>
      </p:sp>
      <p:sp>
        <p:nvSpPr>
          <p:cNvPr id="291" name="Google Shape;291;p36"/>
          <p:cNvSpPr txBox="1"/>
          <p:nvPr/>
        </p:nvSpPr>
        <p:spPr>
          <a:xfrm>
            <a:off x="64300" y="85725"/>
            <a:ext cx="445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pic>
        <p:nvPicPr>
          <p:cNvPr id="292" name="Google Shape;292;p36"/>
          <p:cNvPicPr preferRelativeResize="0"/>
          <p:nvPr/>
        </p:nvPicPr>
        <p:blipFill>
          <a:blip r:embed="rId4">
            <a:alphaModFix/>
          </a:blip>
          <a:stretch>
            <a:fillRect/>
          </a:stretch>
        </p:blipFill>
        <p:spPr>
          <a:xfrm>
            <a:off x="7150" y="0"/>
            <a:ext cx="4572000" cy="3759850"/>
          </a:xfrm>
          <a:prstGeom prst="rect">
            <a:avLst/>
          </a:prstGeom>
          <a:noFill/>
          <a:ln>
            <a:noFill/>
          </a:ln>
        </p:spPr>
      </p:pic>
      <p:sp>
        <p:nvSpPr>
          <p:cNvPr id="293" name="Google Shape;293;p36"/>
          <p:cNvSpPr txBox="1"/>
          <p:nvPr/>
        </p:nvSpPr>
        <p:spPr>
          <a:xfrm>
            <a:off x="157175" y="3814775"/>
            <a:ext cx="400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94" name="Google Shape;294;p36"/>
          <p:cNvSpPr txBox="1"/>
          <p:nvPr/>
        </p:nvSpPr>
        <p:spPr>
          <a:xfrm>
            <a:off x="100025" y="3821900"/>
            <a:ext cx="43647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ontserrat"/>
                <a:ea typeface="Montserrat"/>
                <a:cs typeface="Montserrat"/>
                <a:sym typeface="Montserrat"/>
              </a:rPr>
              <a:t>1 hour </a:t>
            </a:r>
            <a:endParaRPr b="1">
              <a:latin typeface="Montserrat"/>
              <a:ea typeface="Montserrat"/>
              <a:cs typeface="Montserrat"/>
              <a:sym typeface="Montserrat"/>
            </a:endParaRPr>
          </a:p>
          <a:p>
            <a:pPr indent="0" lvl="0" marL="0" rtl="0" algn="ctr">
              <a:spcBef>
                <a:spcPts val="0"/>
              </a:spcBef>
              <a:spcAft>
                <a:spcPts val="0"/>
              </a:spcAft>
              <a:buNone/>
            </a:pPr>
            <a:r>
              <a:rPr i="1" lang="en" sz="1200">
                <a:latin typeface="Montserrat"/>
                <a:ea typeface="Montserrat"/>
                <a:cs typeface="Montserrat"/>
                <a:sym typeface="Montserrat"/>
              </a:rPr>
              <a:t>Travel time during peak hours</a:t>
            </a:r>
            <a:endParaRPr i="1" sz="1200">
              <a:latin typeface="Montserrat"/>
              <a:ea typeface="Montserrat"/>
              <a:cs typeface="Montserrat"/>
              <a:sym typeface="Montserrat"/>
            </a:endParaRPr>
          </a:p>
        </p:txBody>
      </p:sp>
      <p:sp>
        <p:nvSpPr>
          <p:cNvPr id="295" name="Google Shape;295;p36"/>
          <p:cNvSpPr txBox="1"/>
          <p:nvPr/>
        </p:nvSpPr>
        <p:spPr>
          <a:xfrm>
            <a:off x="4686300" y="3814775"/>
            <a:ext cx="42864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ontserrat"/>
                <a:ea typeface="Montserrat"/>
                <a:cs typeface="Montserrat"/>
                <a:sym typeface="Montserrat"/>
              </a:rPr>
              <a:t>30 mins</a:t>
            </a:r>
            <a:endParaRPr b="1">
              <a:latin typeface="Montserrat"/>
              <a:ea typeface="Montserrat"/>
              <a:cs typeface="Montserrat"/>
              <a:sym typeface="Montserrat"/>
            </a:endParaRPr>
          </a:p>
          <a:p>
            <a:pPr indent="0" lvl="0" marL="0" rtl="0" algn="ctr">
              <a:spcBef>
                <a:spcPts val="0"/>
              </a:spcBef>
              <a:spcAft>
                <a:spcPts val="0"/>
              </a:spcAft>
              <a:buNone/>
            </a:pPr>
            <a:r>
              <a:rPr i="1" lang="en" sz="1200">
                <a:latin typeface="Montserrat"/>
                <a:ea typeface="Montserrat"/>
                <a:cs typeface="Montserrat"/>
                <a:sym typeface="Montserrat"/>
              </a:rPr>
              <a:t>Proposed 30 minutes travel time</a:t>
            </a:r>
            <a:endParaRPr i="1" sz="1200">
              <a:latin typeface="Montserrat"/>
              <a:ea typeface="Montserrat"/>
              <a:cs typeface="Montserrat"/>
              <a:sym typeface="Montserrat"/>
            </a:endParaRPr>
          </a:p>
          <a:p>
            <a:pPr indent="0" lvl="0" marL="0" rtl="0" algn="ctr">
              <a:spcBef>
                <a:spcPts val="0"/>
              </a:spcBef>
              <a:spcAft>
                <a:spcPts val="0"/>
              </a:spcAft>
              <a:buNone/>
            </a:pPr>
            <a:r>
              <a:t/>
            </a:r>
            <a:endParaRPr>
              <a:latin typeface="Montserrat"/>
              <a:ea typeface="Montserrat"/>
              <a:cs typeface="Montserrat"/>
              <a:sym typeface="Montserrat"/>
            </a:endParaRPr>
          </a:p>
          <a:p>
            <a:pPr indent="0" lvl="0" marL="0" rtl="0" algn="ctr">
              <a:spcBef>
                <a:spcPts val="0"/>
              </a:spcBef>
              <a:spcAft>
                <a:spcPts val="0"/>
              </a:spcAft>
              <a:buNone/>
            </a:pPr>
            <a:r>
              <a:t/>
            </a:r>
            <a:endParaRPr sz="1200">
              <a:latin typeface="Montserrat"/>
              <a:ea typeface="Montserrat"/>
              <a:cs typeface="Montserrat"/>
              <a:sym typeface="Montserrat"/>
            </a:endParaRPr>
          </a:p>
        </p:txBody>
      </p:sp>
      <p:cxnSp>
        <p:nvCxnSpPr>
          <p:cNvPr id="296" name="Google Shape;296;p36"/>
          <p:cNvCxnSpPr/>
          <p:nvPr/>
        </p:nvCxnSpPr>
        <p:spPr>
          <a:xfrm>
            <a:off x="2805550" y="4019475"/>
            <a:ext cx="3426000" cy="0"/>
          </a:xfrm>
          <a:prstGeom prst="straightConnector1">
            <a:avLst/>
          </a:prstGeom>
          <a:noFill/>
          <a:ln cap="flat" cmpd="sng" w="9525">
            <a:solidFill>
              <a:schemeClr val="dk2"/>
            </a:solidFill>
            <a:prstDash val="dash"/>
            <a:round/>
            <a:headEnd len="med" w="med" type="none"/>
            <a:tailEnd len="med" w="med" type="stealth"/>
          </a:ln>
        </p:spPr>
      </p:cxnSp>
      <p:sp>
        <p:nvSpPr>
          <p:cNvPr id="297" name="Google Shape;297;p36"/>
          <p:cNvSpPr txBox="1"/>
          <p:nvPr/>
        </p:nvSpPr>
        <p:spPr>
          <a:xfrm>
            <a:off x="1192600" y="4409800"/>
            <a:ext cx="207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15 Stops on average</a:t>
            </a:r>
            <a:endParaRPr b="1">
              <a:latin typeface="Montserrat"/>
              <a:ea typeface="Montserrat"/>
              <a:cs typeface="Montserrat"/>
              <a:sym typeface="Montserrat"/>
            </a:endParaRPr>
          </a:p>
        </p:txBody>
      </p:sp>
      <p:sp>
        <p:nvSpPr>
          <p:cNvPr id="298" name="Google Shape;298;p36"/>
          <p:cNvSpPr txBox="1"/>
          <p:nvPr/>
        </p:nvSpPr>
        <p:spPr>
          <a:xfrm>
            <a:off x="6419825" y="4409800"/>
            <a:ext cx="12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ontserrat"/>
                <a:ea typeface="Montserrat"/>
                <a:cs typeface="Montserrat"/>
                <a:sym typeface="Montserrat"/>
              </a:rPr>
              <a:t>7 Stops</a:t>
            </a:r>
            <a:endParaRPr b="1">
              <a:latin typeface="Montserrat"/>
              <a:ea typeface="Montserrat"/>
              <a:cs typeface="Montserrat"/>
              <a:sym typeface="Montserrat"/>
            </a:endParaRPr>
          </a:p>
        </p:txBody>
      </p:sp>
      <p:cxnSp>
        <p:nvCxnSpPr>
          <p:cNvPr id="299" name="Google Shape;299;p36"/>
          <p:cNvCxnSpPr/>
          <p:nvPr/>
        </p:nvCxnSpPr>
        <p:spPr>
          <a:xfrm>
            <a:off x="3271025" y="4613200"/>
            <a:ext cx="2965500" cy="3000"/>
          </a:xfrm>
          <a:prstGeom prst="straightConnector1">
            <a:avLst/>
          </a:prstGeom>
          <a:noFill/>
          <a:ln cap="flat" cmpd="sng" w="9525">
            <a:solidFill>
              <a:schemeClr val="dk2"/>
            </a:solidFill>
            <a:prstDash val="dash"/>
            <a:round/>
            <a:headEnd len="med" w="med" type="none"/>
            <a:tailEnd len="med" w="med" type="stealth"/>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type="title"/>
          </p:nvPr>
        </p:nvSpPr>
        <p:spPr>
          <a:xfrm>
            <a:off x="3111450" y="2285400"/>
            <a:ext cx="292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1"/>
          <p:cNvSpPr txBox="1"/>
          <p:nvPr>
            <p:ph type="title"/>
          </p:nvPr>
        </p:nvSpPr>
        <p:spPr>
          <a:xfrm>
            <a:off x="311700" y="587970"/>
            <a:ext cx="4945500" cy="11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Scenario</a:t>
            </a:r>
            <a:endParaRPr sz="4000"/>
          </a:p>
        </p:txBody>
      </p:sp>
      <p:sp>
        <p:nvSpPr>
          <p:cNvPr id="122" name="Google Shape;122;p21"/>
          <p:cNvSpPr txBox="1"/>
          <p:nvPr>
            <p:ph idx="1" type="body"/>
          </p:nvPr>
        </p:nvSpPr>
        <p:spPr>
          <a:xfrm>
            <a:off x="311700" y="1725274"/>
            <a:ext cx="3999900" cy="18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rPr>
              <a:t>New York’s public transportation system has been primarily built to allow workers to travel to Manhattan during the day for work and commute back after work. </a:t>
            </a:r>
            <a:endParaRPr sz="800"/>
          </a:p>
        </p:txBody>
      </p:sp>
      <p:sp>
        <p:nvSpPr>
          <p:cNvPr id="123" name="Google Shape;123;p21"/>
          <p:cNvSpPr txBox="1"/>
          <p:nvPr>
            <p:ph idx="2" type="body"/>
          </p:nvPr>
        </p:nvSpPr>
        <p:spPr>
          <a:xfrm>
            <a:off x="311700" y="2571750"/>
            <a:ext cx="4212300" cy="15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rPr>
              <a:t>Increasingly more commuters are looking to travel between the boroughs without having to pass through Manhattan which is the case for most lines and no line (except G) connects the boroughs to each other directly.</a:t>
            </a:r>
            <a:endParaRPr sz="800"/>
          </a:p>
        </p:txBody>
      </p:sp>
      <p:cxnSp>
        <p:nvCxnSpPr>
          <p:cNvPr id="124" name="Google Shape;124;p21"/>
          <p:cNvCxnSpPr>
            <a:stCxn id="121" idx="3"/>
          </p:cNvCxnSpPr>
          <p:nvPr/>
        </p:nvCxnSpPr>
        <p:spPr>
          <a:xfrm>
            <a:off x="5257200" y="1156620"/>
            <a:ext cx="39300" cy="3753000"/>
          </a:xfrm>
          <a:prstGeom prst="straightConnector1">
            <a:avLst/>
          </a:prstGeom>
          <a:noFill/>
          <a:ln cap="flat" cmpd="sng" w="9525">
            <a:solidFill>
              <a:srgbClr val="999999"/>
            </a:solidFill>
            <a:prstDash val="solid"/>
            <a:round/>
            <a:headEnd len="med" w="med" type="none"/>
            <a:tailEnd len="med" w="med" type="none"/>
          </a:ln>
        </p:spPr>
      </p:cxnSp>
      <p:pic>
        <p:nvPicPr>
          <p:cNvPr id="125" name="Google Shape;125;p21"/>
          <p:cNvPicPr preferRelativeResize="0"/>
          <p:nvPr/>
        </p:nvPicPr>
        <p:blipFill>
          <a:blip r:embed="rId3">
            <a:alphaModFix amt="10000"/>
          </a:blip>
          <a:stretch>
            <a:fillRect/>
          </a:stretch>
        </p:blipFill>
        <p:spPr>
          <a:xfrm>
            <a:off x="0" y="0"/>
            <a:ext cx="9144000" cy="5143501"/>
          </a:xfrm>
          <a:prstGeom prst="rect">
            <a:avLst/>
          </a:prstGeom>
          <a:noFill/>
          <a:ln>
            <a:noFill/>
          </a:ln>
        </p:spPr>
      </p:pic>
      <p:sp>
        <p:nvSpPr>
          <p:cNvPr id="126" name="Google Shape;126;p21"/>
          <p:cNvSpPr txBox="1"/>
          <p:nvPr/>
        </p:nvSpPr>
        <p:spPr>
          <a:xfrm>
            <a:off x="5728875" y="3681450"/>
            <a:ext cx="3198900" cy="486600"/>
          </a:xfrm>
          <a:prstGeom prst="rect">
            <a:avLst/>
          </a:prstGeom>
          <a:noFill/>
          <a:ln>
            <a:noFill/>
          </a:ln>
        </p:spPr>
        <p:txBody>
          <a:bodyPr anchorCtr="0" anchor="t" bIns="91425" lIns="91425" spcFirstLastPara="1" rIns="91425" wrap="square" tIns="91425">
            <a:normAutofit fontScale="40000"/>
          </a:bodyPr>
          <a:lstStyle/>
          <a:p>
            <a:pPr indent="0" lvl="0" marL="0" rtl="0" algn="l">
              <a:spcBef>
                <a:spcPts val="0"/>
              </a:spcBef>
              <a:spcAft>
                <a:spcPts val="0"/>
              </a:spcAft>
              <a:buNone/>
            </a:pPr>
            <a:r>
              <a:rPr b="1" lang="en">
                <a:latin typeface="Montserrat"/>
                <a:ea typeface="Montserrat"/>
                <a:cs typeface="Montserrat"/>
                <a:sym typeface="Montserrat"/>
              </a:rPr>
              <a:t>Metropolitan Transportation Authority. (2021). Subway and bus ridership 2021. Retrieved May 11, 2023, from </a:t>
            </a:r>
            <a:r>
              <a:rPr b="1" lang="en" u="sng">
                <a:solidFill>
                  <a:schemeClr val="hlink"/>
                </a:solidFill>
                <a:latin typeface="Montserrat"/>
                <a:ea typeface="Montserrat"/>
                <a:cs typeface="Montserrat"/>
                <a:sym typeface="Montserrat"/>
                <a:hlinkClick r:id="rId4"/>
              </a:rPr>
              <a:t>https://new.mta.info/agency/new-york-city-transit/subway-bus-ridership-2021</a:t>
            </a:r>
            <a:endParaRPr b="1">
              <a:latin typeface="Montserrat"/>
              <a:ea typeface="Montserrat"/>
              <a:cs typeface="Montserrat"/>
              <a:sym typeface="Montserrat"/>
            </a:endParaRPr>
          </a:p>
        </p:txBody>
      </p:sp>
      <p:pic>
        <p:nvPicPr>
          <p:cNvPr id="127" name="Google Shape;127;p21"/>
          <p:cNvPicPr preferRelativeResize="0"/>
          <p:nvPr/>
        </p:nvPicPr>
        <p:blipFill>
          <a:blip r:embed="rId5">
            <a:alphaModFix/>
          </a:blip>
          <a:stretch>
            <a:fillRect/>
          </a:stretch>
        </p:blipFill>
        <p:spPr>
          <a:xfrm>
            <a:off x="6138200" y="1951887"/>
            <a:ext cx="1998200" cy="1354575"/>
          </a:xfrm>
          <a:prstGeom prst="rect">
            <a:avLst/>
          </a:prstGeom>
          <a:noFill/>
          <a:ln>
            <a:noFill/>
          </a:ln>
        </p:spPr>
      </p:pic>
      <p:sp>
        <p:nvSpPr>
          <p:cNvPr id="128" name="Google Shape;128;p21"/>
          <p:cNvSpPr txBox="1"/>
          <p:nvPr/>
        </p:nvSpPr>
        <p:spPr>
          <a:xfrm>
            <a:off x="6357250" y="1650375"/>
            <a:ext cx="2167500" cy="3015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latin typeface="Montserrat"/>
                <a:ea typeface="Montserrat"/>
                <a:cs typeface="Montserrat"/>
                <a:sym typeface="Montserrat"/>
              </a:rPr>
              <a:t>NYC Public Transit Usage:</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185800" y="356850"/>
            <a:ext cx="36270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rPr>
              <a:t>Objectives</a:t>
            </a:r>
            <a:endParaRPr sz="2700">
              <a:solidFill>
                <a:schemeClr val="dk1"/>
              </a:solidFill>
            </a:endParaRPr>
          </a:p>
          <a:p>
            <a:pPr indent="0" lvl="0" marL="0" rtl="0" algn="l">
              <a:spcBef>
                <a:spcPts val="0"/>
              </a:spcBef>
              <a:spcAft>
                <a:spcPts val="0"/>
              </a:spcAft>
              <a:buNone/>
            </a:pPr>
            <a:r>
              <a:t/>
            </a:r>
            <a:endParaRPr/>
          </a:p>
        </p:txBody>
      </p:sp>
      <p:sp>
        <p:nvSpPr>
          <p:cNvPr id="134" name="Google Shape;134;p22"/>
          <p:cNvSpPr/>
          <p:nvPr/>
        </p:nvSpPr>
        <p:spPr>
          <a:xfrm>
            <a:off x="4271275" y="1106025"/>
            <a:ext cx="845400" cy="8364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4271275" y="2454388"/>
            <a:ext cx="845400" cy="836400"/>
          </a:xfrm>
          <a:prstGeom prst="ellipse">
            <a:avLst/>
          </a:prstGeom>
          <a:solidFill>
            <a:schemeClr val="accen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4271275" y="3802775"/>
            <a:ext cx="845400" cy="836400"/>
          </a:xfrm>
          <a:prstGeom prst="ellipse">
            <a:avLst/>
          </a:prstGeom>
          <a:solidFill>
            <a:srgbClr val="D5C0F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txBox="1"/>
          <p:nvPr/>
        </p:nvSpPr>
        <p:spPr>
          <a:xfrm>
            <a:off x="4307250" y="1324125"/>
            <a:ext cx="746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1</a:t>
            </a:r>
            <a:endParaRPr>
              <a:solidFill>
                <a:schemeClr val="lt1"/>
              </a:solidFill>
              <a:latin typeface="Montserrat"/>
              <a:ea typeface="Montserrat"/>
              <a:cs typeface="Montserrat"/>
              <a:sym typeface="Montserrat"/>
            </a:endParaRPr>
          </a:p>
        </p:txBody>
      </p:sp>
      <p:sp>
        <p:nvSpPr>
          <p:cNvPr id="138" name="Google Shape;138;p22"/>
          <p:cNvSpPr txBox="1"/>
          <p:nvPr/>
        </p:nvSpPr>
        <p:spPr>
          <a:xfrm>
            <a:off x="4320775" y="2672500"/>
            <a:ext cx="746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2</a:t>
            </a:r>
            <a:endParaRPr>
              <a:solidFill>
                <a:schemeClr val="lt1"/>
              </a:solidFill>
              <a:latin typeface="Montserrat"/>
              <a:ea typeface="Montserrat"/>
              <a:cs typeface="Montserrat"/>
              <a:sym typeface="Montserrat"/>
            </a:endParaRPr>
          </a:p>
        </p:txBody>
      </p:sp>
      <p:sp>
        <p:nvSpPr>
          <p:cNvPr id="139" name="Google Shape;139;p22"/>
          <p:cNvSpPr txBox="1"/>
          <p:nvPr/>
        </p:nvSpPr>
        <p:spPr>
          <a:xfrm>
            <a:off x="4307250" y="4020875"/>
            <a:ext cx="746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414141"/>
                </a:solidFill>
                <a:latin typeface="Montserrat"/>
                <a:ea typeface="Montserrat"/>
                <a:cs typeface="Montserrat"/>
                <a:sym typeface="Montserrat"/>
              </a:rPr>
              <a:t>3</a:t>
            </a:r>
            <a:endParaRPr>
              <a:solidFill>
                <a:srgbClr val="414141"/>
              </a:solidFill>
              <a:latin typeface="Montserrat"/>
              <a:ea typeface="Montserrat"/>
              <a:cs typeface="Montserrat"/>
              <a:sym typeface="Montserrat"/>
            </a:endParaRPr>
          </a:p>
        </p:txBody>
      </p:sp>
      <p:sp>
        <p:nvSpPr>
          <p:cNvPr id="140" name="Google Shape;140;p22"/>
          <p:cNvSpPr txBox="1"/>
          <p:nvPr/>
        </p:nvSpPr>
        <p:spPr>
          <a:xfrm>
            <a:off x="863225" y="1339575"/>
            <a:ext cx="3273300" cy="369300"/>
          </a:xfrm>
          <a:prstGeom prst="rect">
            <a:avLst/>
          </a:prstGeom>
          <a:noFill/>
          <a:ln>
            <a:noFill/>
          </a:ln>
        </p:spPr>
        <p:txBody>
          <a:bodyPr anchorCtr="0" anchor="t" bIns="91425" lIns="91425" spcFirstLastPara="1" rIns="91425" wrap="square" tIns="91425">
            <a:spAutoFit/>
          </a:bodyPr>
          <a:lstStyle/>
          <a:p>
            <a:pPr indent="0" lvl="0" marL="457200" rtl="0" algn="r">
              <a:lnSpc>
                <a:spcPct val="150000"/>
              </a:lnSpc>
              <a:spcBef>
                <a:spcPts val="0"/>
              </a:spcBef>
              <a:spcAft>
                <a:spcPts val="0"/>
              </a:spcAft>
              <a:buNone/>
            </a:pPr>
            <a:r>
              <a:rPr b="1" lang="en" sz="1200">
                <a:solidFill>
                  <a:schemeClr val="dk2"/>
                </a:solidFill>
                <a:latin typeface="Montserrat"/>
                <a:ea typeface="Montserrat"/>
                <a:cs typeface="Montserrat"/>
                <a:sym typeface="Montserrat"/>
              </a:rPr>
              <a:t>Understanding</a:t>
            </a:r>
            <a:r>
              <a:rPr b="1" lang="en" sz="1200">
                <a:solidFill>
                  <a:schemeClr val="dk2"/>
                </a:solidFill>
                <a:latin typeface="Montserrat"/>
                <a:ea typeface="Montserrat"/>
                <a:cs typeface="Montserrat"/>
                <a:sym typeface="Montserrat"/>
              </a:rPr>
              <a:t> the problem</a:t>
            </a:r>
            <a:endParaRPr b="1" sz="1200">
              <a:latin typeface="Montserrat"/>
              <a:ea typeface="Montserrat"/>
              <a:cs typeface="Montserrat"/>
              <a:sym typeface="Montserrat"/>
            </a:endParaRPr>
          </a:p>
        </p:txBody>
      </p:sp>
      <p:sp>
        <p:nvSpPr>
          <p:cNvPr id="141" name="Google Shape;141;p22"/>
          <p:cNvSpPr txBox="1"/>
          <p:nvPr/>
        </p:nvSpPr>
        <p:spPr>
          <a:xfrm>
            <a:off x="863225" y="2672500"/>
            <a:ext cx="3210300" cy="369300"/>
          </a:xfrm>
          <a:prstGeom prst="rect">
            <a:avLst/>
          </a:prstGeom>
          <a:noFill/>
          <a:ln>
            <a:noFill/>
          </a:ln>
        </p:spPr>
        <p:txBody>
          <a:bodyPr anchorCtr="0" anchor="t" bIns="91425" lIns="91425" spcFirstLastPara="1" rIns="91425" wrap="square" tIns="91425">
            <a:spAutoFit/>
          </a:bodyPr>
          <a:lstStyle/>
          <a:p>
            <a:pPr indent="0" lvl="0" marL="457200" rtl="0" algn="r">
              <a:lnSpc>
                <a:spcPct val="150000"/>
              </a:lnSpc>
              <a:spcBef>
                <a:spcPts val="0"/>
              </a:spcBef>
              <a:spcAft>
                <a:spcPts val="0"/>
              </a:spcAft>
              <a:buNone/>
            </a:pPr>
            <a:r>
              <a:rPr b="1" lang="en" sz="1200">
                <a:solidFill>
                  <a:schemeClr val="dk2"/>
                </a:solidFill>
                <a:latin typeface="Montserrat"/>
                <a:ea typeface="Montserrat"/>
                <a:cs typeface="Montserrat"/>
                <a:sym typeface="Montserrat"/>
              </a:rPr>
              <a:t>Metrics</a:t>
            </a:r>
            <a:endParaRPr b="1" sz="1200">
              <a:latin typeface="Montserrat"/>
              <a:ea typeface="Montserrat"/>
              <a:cs typeface="Montserrat"/>
              <a:sym typeface="Montserrat"/>
            </a:endParaRPr>
          </a:p>
        </p:txBody>
      </p:sp>
      <p:sp>
        <p:nvSpPr>
          <p:cNvPr id="142" name="Google Shape;142;p22"/>
          <p:cNvSpPr txBox="1"/>
          <p:nvPr/>
        </p:nvSpPr>
        <p:spPr>
          <a:xfrm>
            <a:off x="1258875" y="4075050"/>
            <a:ext cx="2940600" cy="885000"/>
          </a:xfrm>
          <a:prstGeom prst="rect">
            <a:avLst/>
          </a:prstGeom>
          <a:noFill/>
          <a:ln>
            <a:noFill/>
          </a:ln>
        </p:spPr>
        <p:txBody>
          <a:bodyPr anchorCtr="0" anchor="t" bIns="91425" lIns="91425" spcFirstLastPara="1" rIns="91425" wrap="square" tIns="91425">
            <a:spAutoFit/>
          </a:bodyPr>
          <a:lstStyle/>
          <a:p>
            <a:pPr indent="0" lvl="0" marL="457200" rtl="0" algn="r">
              <a:lnSpc>
                <a:spcPct val="150000"/>
              </a:lnSpc>
              <a:spcBef>
                <a:spcPts val="0"/>
              </a:spcBef>
              <a:spcAft>
                <a:spcPts val="0"/>
              </a:spcAft>
              <a:buNone/>
            </a:pPr>
            <a:r>
              <a:rPr b="1" lang="en" sz="1200">
                <a:solidFill>
                  <a:schemeClr val="dk2"/>
                </a:solidFill>
                <a:latin typeface="Montserrat"/>
                <a:ea typeface="Montserrat"/>
                <a:cs typeface="Montserrat"/>
                <a:sym typeface="Montserrat"/>
              </a:rPr>
              <a:t>Suggest a fix</a:t>
            </a:r>
            <a:endParaRPr b="1" sz="1200">
              <a:solidFill>
                <a:schemeClr val="dk2"/>
              </a:solidFill>
              <a:latin typeface="Montserrat"/>
              <a:ea typeface="Montserrat"/>
              <a:cs typeface="Montserrat"/>
              <a:sym typeface="Montserrat"/>
            </a:endParaRPr>
          </a:p>
          <a:p>
            <a:pPr indent="0" lvl="0" marL="457200" rtl="0" algn="r">
              <a:lnSpc>
                <a:spcPct val="150000"/>
              </a:lnSpc>
              <a:spcBef>
                <a:spcPts val="0"/>
              </a:spcBef>
              <a:spcAft>
                <a:spcPts val="0"/>
              </a:spcAft>
              <a:buNone/>
            </a:pPr>
            <a:r>
              <a:rPr lang="en" sz="1100">
                <a:solidFill>
                  <a:schemeClr val="dk2"/>
                </a:solidFill>
                <a:latin typeface="Montserrat"/>
                <a:ea typeface="Montserrat"/>
                <a:cs typeface="Montserrat"/>
                <a:sym typeface="Montserrat"/>
              </a:rPr>
              <a:t>(</a:t>
            </a:r>
            <a:r>
              <a:rPr i="1" lang="en" sz="1000">
                <a:solidFill>
                  <a:schemeClr val="dk2"/>
                </a:solidFill>
                <a:latin typeface="Montserrat"/>
                <a:ea typeface="Montserrat"/>
                <a:cs typeface="Montserrat"/>
                <a:sym typeface="Montserrat"/>
              </a:rPr>
              <a:t>Connect underserved parts of the </a:t>
            </a:r>
            <a:r>
              <a:rPr i="1" lang="en" sz="1000">
                <a:solidFill>
                  <a:schemeClr val="dk2"/>
                </a:solidFill>
                <a:latin typeface="Montserrat"/>
                <a:ea typeface="Montserrat"/>
                <a:cs typeface="Montserrat"/>
                <a:sym typeface="Montserrat"/>
              </a:rPr>
              <a:t>boroughs</a:t>
            </a:r>
            <a:r>
              <a:rPr lang="en" sz="1100">
                <a:solidFill>
                  <a:schemeClr val="dk2"/>
                </a:solidFill>
                <a:latin typeface="Montserrat"/>
                <a:ea typeface="Montserrat"/>
                <a:cs typeface="Montserrat"/>
                <a:sym typeface="Montserrat"/>
              </a:rPr>
              <a:t>) </a:t>
            </a:r>
            <a:endParaRPr sz="1100">
              <a:latin typeface="Montserrat"/>
              <a:ea typeface="Montserrat"/>
              <a:cs typeface="Montserrat"/>
              <a:sym typeface="Montserrat"/>
            </a:endParaRPr>
          </a:p>
        </p:txBody>
      </p:sp>
      <p:cxnSp>
        <p:nvCxnSpPr>
          <p:cNvPr id="143" name="Google Shape;143;p22"/>
          <p:cNvCxnSpPr>
            <a:stCxn id="135" idx="7"/>
          </p:cNvCxnSpPr>
          <p:nvPr/>
        </p:nvCxnSpPr>
        <p:spPr>
          <a:xfrm flipH="1" rot="10800000">
            <a:off x="4992869" y="2203075"/>
            <a:ext cx="1041000" cy="373800"/>
          </a:xfrm>
          <a:prstGeom prst="straightConnector1">
            <a:avLst/>
          </a:prstGeom>
          <a:noFill/>
          <a:ln cap="flat" cmpd="sng" w="9525">
            <a:solidFill>
              <a:srgbClr val="9E9E9E"/>
            </a:solidFill>
            <a:prstDash val="solid"/>
            <a:round/>
            <a:headEnd len="med" w="med" type="none"/>
            <a:tailEnd len="med" w="med" type="none"/>
          </a:ln>
        </p:spPr>
      </p:cxnSp>
      <p:cxnSp>
        <p:nvCxnSpPr>
          <p:cNvPr id="144" name="Google Shape;144;p22"/>
          <p:cNvCxnSpPr/>
          <p:nvPr/>
        </p:nvCxnSpPr>
        <p:spPr>
          <a:xfrm>
            <a:off x="6033875" y="2203075"/>
            <a:ext cx="971100" cy="9000"/>
          </a:xfrm>
          <a:prstGeom prst="straightConnector1">
            <a:avLst/>
          </a:prstGeom>
          <a:noFill/>
          <a:ln cap="flat" cmpd="sng" w="9525">
            <a:solidFill>
              <a:srgbClr val="9E9E9E"/>
            </a:solidFill>
            <a:prstDash val="solid"/>
            <a:round/>
            <a:headEnd len="med" w="med" type="none"/>
            <a:tailEnd len="med" w="med" type="none"/>
          </a:ln>
        </p:spPr>
      </p:cxnSp>
      <p:cxnSp>
        <p:nvCxnSpPr>
          <p:cNvPr id="145" name="Google Shape;145;p22"/>
          <p:cNvCxnSpPr/>
          <p:nvPr/>
        </p:nvCxnSpPr>
        <p:spPr>
          <a:xfrm>
            <a:off x="5053644" y="3098925"/>
            <a:ext cx="1076700" cy="399900"/>
          </a:xfrm>
          <a:prstGeom prst="straightConnector1">
            <a:avLst/>
          </a:prstGeom>
          <a:noFill/>
          <a:ln cap="flat" cmpd="sng" w="9525">
            <a:solidFill>
              <a:srgbClr val="9E9E9E"/>
            </a:solidFill>
            <a:prstDash val="solid"/>
            <a:round/>
            <a:headEnd len="med" w="med" type="none"/>
            <a:tailEnd len="med" w="med" type="none"/>
          </a:ln>
        </p:spPr>
      </p:cxnSp>
      <p:cxnSp>
        <p:nvCxnSpPr>
          <p:cNvPr id="146" name="Google Shape;146;p22"/>
          <p:cNvCxnSpPr/>
          <p:nvPr/>
        </p:nvCxnSpPr>
        <p:spPr>
          <a:xfrm>
            <a:off x="6130350" y="3498825"/>
            <a:ext cx="971100" cy="9000"/>
          </a:xfrm>
          <a:prstGeom prst="straightConnector1">
            <a:avLst/>
          </a:prstGeom>
          <a:noFill/>
          <a:ln cap="flat" cmpd="sng" w="9525">
            <a:solidFill>
              <a:srgbClr val="9E9E9E"/>
            </a:solidFill>
            <a:prstDash val="solid"/>
            <a:round/>
            <a:headEnd len="med" w="med" type="none"/>
            <a:tailEnd len="med" w="med" type="none"/>
          </a:ln>
        </p:spPr>
      </p:cxnSp>
      <p:sp>
        <p:nvSpPr>
          <p:cNvPr id="147" name="Google Shape;147;p22"/>
          <p:cNvSpPr txBox="1"/>
          <p:nvPr/>
        </p:nvSpPr>
        <p:spPr>
          <a:xfrm>
            <a:off x="7004975" y="1869025"/>
            <a:ext cx="2211900" cy="109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000"/>
              </a:spcBef>
              <a:spcAft>
                <a:spcPts val="0"/>
              </a:spcAft>
              <a:buNone/>
            </a:pPr>
            <a:r>
              <a:rPr lang="en" sz="1000">
                <a:solidFill>
                  <a:schemeClr val="dk2"/>
                </a:solidFill>
                <a:latin typeface="Montserrat"/>
                <a:ea typeface="Montserrat"/>
                <a:cs typeface="Montserrat"/>
                <a:sym typeface="Montserrat"/>
              </a:rPr>
              <a:t>Number of inter-borough commutes between the Bronx, Queens and Brooklyn</a:t>
            </a:r>
            <a:endParaRPr sz="10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8" name="Google Shape;148;p22"/>
          <p:cNvSpPr txBox="1"/>
          <p:nvPr/>
        </p:nvSpPr>
        <p:spPr>
          <a:xfrm>
            <a:off x="7089725" y="3041800"/>
            <a:ext cx="2042400" cy="1031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000"/>
              </a:spcBef>
              <a:spcAft>
                <a:spcPts val="0"/>
              </a:spcAft>
              <a:buNone/>
            </a:pPr>
            <a:r>
              <a:rPr lang="en" sz="1000">
                <a:solidFill>
                  <a:schemeClr val="dk2"/>
                </a:solidFill>
                <a:latin typeface="Montserrat"/>
                <a:ea typeface="Montserrat"/>
                <a:cs typeface="Montserrat"/>
                <a:sym typeface="Montserrat"/>
              </a:rPr>
              <a:t>Means of transport used to commute for the above (checked the numbers and proportions, both)</a:t>
            </a:r>
            <a:endParaRPr sz="1000">
              <a:solidFill>
                <a:schemeClr val="dk2"/>
              </a:solidFill>
              <a:latin typeface="Montserrat"/>
              <a:ea typeface="Montserrat"/>
              <a:cs typeface="Montserrat"/>
              <a:sym typeface="Montserrat"/>
            </a:endParaRPr>
          </a:p>
        </p:txBody>
      </p:sp>
      <p:cxnSp>
        <p:nvCxnSpPr>
          <p:cNvPr id="149" name="Google Shape;149;p22"/>
          <p:cNvCxnSpPr>
            <a:stCxn id="134" idx="4"/>
            <a:endCxn id="135" idx="0"/>
          </p:cNvCxnSpPr>
          <p:nvPr/>
        </p:nvCxnSpPr>
        <p:spPr>
          <a:xfrm>
            <a:off x="4693975" y="1942425"/>
            <a:ext cx="0" cy="512100"/>
          </a:xfrm>
          <a:prstGeom prst="straightConnector1">
            <a:avLst/>
          </a:prstGeom>
          <a:noFill/>
          <a:ln cap="flat" cmpd="sng" w="9525">
            <a:solidFill>
              <a:srgbClr val="9E9E9E"/>
            </a:solidFill>
            <a:prstDash val="solid"/>
            <a:round/>
            <a:headEnd len="med" w="med" type="none"/>
            <a:tailEnd len="med" w="med" type="none"/>
          </a:ln>
        </p:spPr>
      </p:cxnSp>
      <p:cxnSp>
        <p:nvCxnSpPr>
          <p:cNvPr id="150" name="Google Shape;150;p22"/>
          <p:cNvCxnSpPr/>
          <p:nvPr/>
        </p:nvCxnSpPr>
        <p:spPr>
          <a:xfrm>
            <a:off x="4693975" y="3290738"/>
            <a:ext cx="0" cy="512100"/>
          </a:xfrm>
          <a:prstGeom prst="straightConnector1">
            <a:avLst/>
          </a:prstGeom>
          <a:noFill/>
          <a:ln cap="flat" cmpd="sng" w="9525">
            <a:solidFill>
              <a:srgbClr val="9E9E9E"/>
            </a:solidFill>
            <a:prstDash val="solid"/>
            <a:round/>
            <a:headEnd len="med" w="med" type="none"/>
            <a:tailEnd len="med" w="med" type="none"/>
          </a:ln>
        </p:spPr>
      </p:cxnSp>
      <p:cxnSp>
        <p:nvCxnSpPr>
          <p:cNvPr id="151" name="Google Shape;151;p22"/>
          <p:cNvCxnSpPr>
            <a:stCxn id="134" idx="0"/>
          </p:cNvCxnSpPr>
          <p:nvPr/>
        </p:nvCxnSpPr>
        <p:spPr>
          <a:xfrm rot="10800000">
            <a:off x="4693975" y="251925"/>
            <a:ext cx="0" cy="854100"/>
          </a:xfrm>
          <a:prstGeom prst="straightConnector1">
            <a:avLst/>
          </a:prstGeom>
          <a:noFill/>
          <a:ln cap="flat" cmpd="sng" w="9525">
            <a:solidFill>
              <a:srgbClr val="9E9E9E"/>
            </a:solidFill>
            <a:prstDash val="solid"/>
            <a:round/>
            <a:headEnd len="med" w="med" type="none"/>
            <a:tailEnd len="med" w="med" type="oval"/>
          </a:ln>
        </p:spPr>
      </p:cxnSp>
      <p:cxnSp>
        <p:nvCxnSpPr>
          <p:cNvPr id="152" name="Google Shape;152;p22"/>
          <p:cNvCxnSpPr/>
          <p:nvPr/>
        </p:nvCxnSpPr>
        <p:spPr>
          <a:xfrm rot="10800000">
            <a:off x="4693900" y="4639200"/>
            <a:ext cx="0" cy="513300"/>
          </a:xfrm>
          <a:prstGeom prst="straightConnector1">
            <a:avLst/>
          </a:prstGeom>
          <a:noFill/>
          <a:ln cap="flat" cmpd="sng" w="9525">
            <a:solidFill>
              <a:srgbClr val="9E9E9E"/>
            </a:solidFill>
            <a:prstDash val="solid"/>
            <a:round/>
            <a:headEnd len="med" w="med" type="oval"/>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Data Description</a:t>
            </a:r>
            <a:endParaRPr sz="3000"/>
          </a:p>
        </p:txBody>
      </p:sp>
      <p:sp>
        <p:nvSpPr>
          <p:cNvPr id="158" name="Google Shape;158;p23"/>
          <p:cNvSpPr txBox="1"/>
          <p:nvPr>
            <p:ph idx="1" type="body"/>
          </p:nvPr>
        </p:nvSpPr>
        <p:spPr>
          <a:xfrm>
            <a:off x="527500" y="1851100"/>
            <a:ext cx="3456000" cy="295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b="1" sz="1400">
              <a:latin typeface="Times New Roman"/>
              <a:ea typeface="Times New Roman"/>
              <a:cs typeface="Times New Roman"/>
              <a:sym typeface="Times New Roman"/>
            </a:endParaRPr>
          </a:p>
          <a:p>
            <a:pPr indent="0" lvl="0" marL="0" rtl="0" algn="ctr">
              <a:spcBef>
                <a:spcPts val="0"/>
              </a:spcBef>
              <a:spcAft>
                <a:spcPts val="0"/>
              </a:spcAft>
              <a:buNone/>
            </a:pPr>
            <a:r>
              <a:t/>
            </a:r>
            <a:endParaRPr b="1" sz="1400">
              <a:latin typeface="Times New Roman"/>
              <a:ea typeface="Times New Roman"/>
              <a:cs typeface="Times New Roman"/>
              <a:sym typeface="Times New Roman"/>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From the 2019 ACS, containing shapefiles for all 50 states with data about workers 16 years and over. </a:t>
            </a:r>
            <a:endParaRPr sz="1100">
              <a:latin typeface="Arial"/>
              <a:ea typeface="Arial"/>
              <a:cs typeface="Arial"/>
              <a:sym typeface="Arial"/>
            </a:endParaRPr>
          </a:p>
          <a:p>
            <a:pPr indent="-298450" lvl="0" marL="457200" rtl="0" algn="l">
              <a:spcBef>
                <a:spcPts val="0"/>
              </a:spcBef>
              <a:spcAft>
                <a:spcPts val="0"/>
              </a:spcAft>
              <a:buSzPts val="1100"/>
              <a:buChar char="●"/>
            </a:pPr>
            <a:r>
              <a:rPr lang="en" sz="1100">
                <a:latin typeface="Arial"/>
                <a:ea typeface="Arial"/>
                <a:cs typeface="Arial"/>
                <a:sym typeface="Arial"/>
              </a:rPr>
              <a:t>Columns describe the numbers and percentages for various transport means within each census tract.</a:t>
            </a:r>
            <a:r>
              <a:rPr lang="en" sz="1200"/>
              <a:t> </a:t>
            </a:r>
            <a:endParaRPr sz="1200"/>
          </a:p>
          <a:p>
            <a:pPr indent="0" lvl="0" marL="0" rtl="0" algn="l">
              <a:spcBef>
                <a:spcPts val="0"/>
              </a:spcBef>
              <a:spcAft>
                <a:spcPts val="0"/>
              </a:spcAft>
              <a:buNone/>
            </a:pPr>
            <a:r>
              <a:t/>
            </a:r>
            <a:endParaRPr b="1" sz="1500"/>
          </a:p>
        </p:txBody>
      </p:sp>
      <p:sp>
        <p:nvSpPr>
          <p:cNvPr id="159" name="Google Shape;159;p23"/>
          <p:cNvSpPr txBox="1"/>
          <p:nvPr>
            <p:ph idx="1" type="body"/>
          </p:nvPr>
        </p:nvSpPr>
        <p:spPr>
          <a:xfrm>
            <a:off x="4943150" y="1851100"/>
            <a:ext cx="3456000" cy="2951100"/>
          </a:xfrm>
          <a:prstGeom prst="rect">
            <a:avLst/>
          </a:prstGeom>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lang="en" sz="1300">
                <a:solidFill>
                  <a:schemeClr val="dk1"/>
                </a:solidFill>
                <a:latin typeface="Times New Roman"/>
                <a:ea typeface="Times New Roman"/>
                <a:cs typeface="Times New Roman"/>
                <a:sym typeface="Times New Roman"/>
              </a:rPr>
              <a:t>2011-2015 ACS Commuting Flows</a:t>
            </a:r>
            <a:endParaRPr b="1" sz="1300">
              <a:solidFill>
                <a:schemeClr val="dk1"/>
              </a:solidFill>
            </a:endParaRPr>
          </a:p>
          <a:p>
            <a:pPr indent="0" lvl="0" marL="0" rtl="0" algn="l">
              <a:spcBef>
                <a:spcPts val="0"/>
              </a:spcBef>
              <a:spcAft>
                <a:spcPts val="0"/>
              </a:spcAft>
              <a:buNone/>
            </a:pPr>
            <a:r>
              <a:t/>
            </a:r>
            <a:endParaRPr b="1" sz="1500"/>
          </a:p>
          <a:p>
            <a:pPr indent="-298450" lvl="0" marL="457200" marR="0" rtl="0" algn="l">
              <a:lnSpc>
                <a:spcPct val="125000"/>
              </a:lnSpc>
              <a:spcBef>
                <a:spcPts val="0"/>
              </a:spcBef>
              <a:spcAft>
                <a:spcPts val="0"/>
              </a:spcAft>
              <a:buSzPts val="1100"/>
              <a:buFont typeface="Arial"/>
              <a:buChar char="●"/>
            </a:pPr>
            <a:r>
              <a:rPr lang="en" sz="1100">
                <a:latin typeface="Arial"/>
                <a:ea typeface="Arial"/>
                <a:cs typeface="Arial"/>
                <a:sym typeface="Arial"/>
              </a:rPr>
              <a:t>Table containing county-level data in a csv file for all US states and counties.</a:t>
            </a:r>
            <a:endParaRPr sz="1100">
              <a:latin typeface="Arial"/>
              <a:ea typeface="Arial"/>
              <a:cs typeface="Arial"/>
              <a:sym typeface="Arial"/>
            </a:endParaRPr>
          </a:p>
          <a:p>
            <a:pPr indent="-298450" lvl="0" marL="457200" marR="0" rtl="0" algn="l">
              <a:lnSpc>
                <a:spcPct val="125000"/>
              </a:lnSpc>
              <a:spcBef>
                <a:spcPts val="0"/>
              </a:spcBef>
              <a:spcAft>
                <a:spcPts val="0"/>
              </a:spcAft>
              <a:buSzPts val="1100"/>
              <a:buFont typeface="Arial"/>
              <a:buChar char="●"/>
            </a:pPr>
            <a:r>
              <a:rPr lang="en" sz="1100">
                <a:latin typeface="Arial"/>
                <a:ea typeface="Arial"/>
                <a:cs typeface="Arial"/>
                <a:sym typeface="Arial"/>
              </a:rPr>
              <a:t>Columns describe state, county (under the headers residence and workplace) and the number of commuters.</a:t>
            </a:r>
            <a:endParaRPr sz="1500">
              <a:latin typeface="Arial"/>
              <a:ea typeface="Arial"/>
              <a:cs typeface="Arial"/>
              <a:sym typeface="Arial"/>
            </a:endParaRPr>
          </a:p>
          <a:p>
            <a:pPr indent="0" lvl="0" marL="0" rtl="0" algn="l">
              <a:spcBef>
                <a:spcPts val="0"/>
              </a:spcBef>
              <a:spcAft>
                <a:spcPts val="0"/>
              </a:spcAft>
              <a:buNone/>
            </a:pPr>
            <a:r>
              <a:t/>
            </a:r>
            <a:endParaRPr b="1" sz="1500"/>
          </a:p>
        </p:txBody>
      </p:sp>
      <p:sp>
        <p:nvSpPr>
          <p:cNvPr id="160" name="Google Shape;160;p23"/>
          <p:cNvSpPr txBox="1"/>
          <p:nvPr/>
        </p:nvSpPr>
        <p:spPr>
          <a:xfrm>
            <a:off x="311700" y="1851100"/>
            <a:ext cx="4053600" cy="384900"/>
          </a:xfrm>
          <a:prstGeom prst="rect">
            <a:avLst/>
          </a:prstGeom>
          <a:noFill/>
          <a:ln>
            <a:noFill/>
          </a:ln>
        </p:spPr>
        <p:txBody>
          <a:bodyPr anchorCtr="0" anchor="t" bIns="91425" lIns="91425" spcFirstLastPara="1" rIns="91425" wrap="square" tIns="91425">
            <a:spAutoFit/>
          </a:bodyPr>
          <a:lstStyle/>
          <a:p>
            <a:pPr indent="0" lvl="0" marL="0" rtl="0" algn="ctr">
              <a:lnSpc>
                <a:spcPct val="125000"/>
              </a:lnSpc>
              <a:spcBef>
                <a:spcPts val="0"/>
              </a:spcBef>
              <a:spcAft>
                <a:spcPts val="0"/>
              </a:spcAft>
              <a:buNone/>
            </a:pPr>
            <a:r>
              <a:rPr b="1" lang="en" sz="1300">
                <a:solidFill>
                  <a:schemeClr val="dk1"/>
                </a:solidFill>
                <a:latin typeface="Times New Roman"/>
                <a:ea typeface="Times New Roman"/>
                <a:cs typeface="Times New Roman"/>
                <a:sym typeface="Times New Roman"/>
              </a:rPr>
              <a:t>USDOT BTS: Means of Transportation to Work</a:t>
            </a:r>
            <a:endParaRPr sz="1300">
              <a:solidFill>
                <a:schemeClr val="dk1"/>
              </a:solidFill>
              <a:latin typeface="Montserrat"/>
              <a:ea typeface="Montserrat"/>
              <a:cs typeface="Montserrat"/>
              <a:sym typeface="Montserrat"/>
            </a:endParaRPr>
          </a:p>
        </p:txBody>
      </p:sp>
      <p:cxnSp>
        <p:nvCxnSpPr>
          <p:cNvPr id="161" name="Google Shape;161;p23"/>
          <p:cNvCxnSpPr/>
          <p:nvPr/>
        </p:nvCxnSpPr>
        <p:spPr>
          <a:xfrm flipH="1">
            <a:off x="4572000" y="1807425"/>
            <a:ext cx="18000" cy="2265900"/>
          </a:xfrm>
          <a:prstGeom prst="straightConnector1">
            <a:avLst/>
          </a:prstGeom>
          <a:noFill/>
          <a:ln cap="flat" cmpd="sng" w="9525">
            <a:solidFill>
              <a:srgbClr val="9A6ABA"/>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p:nvPr/>
        </p:nvSpPr>
        <p:spPr>
          <a:xfrm>
            <a:off x="260763" y="1340475"/>
            <a:ext cx="2642100" cy="2589000"/>
          </a:xfrm>
          <a:prstGeom prst="ellipse">
            <a:avLst/>
          </a:prstGeom>
          <a:solidFill>
            <a:schemeClr val="lt1"/>
          </a:solidFill>
          <a:ln cap="flat" cmpd="sng" w="9525">
            <a:solidFill>
              <a:srgbClr val="9A6A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7" name="Google Shape;167;p24"/>
          <p:cNvPicPr preferRelativeResize="0"/>
          <p:nvPr/>
        </p:nvPicPr>
        <p:blipFill rotWithShape="1">
          <a:blip r:embed="rId3">
            <a:alphaModFix/>
          </a:blip>
          <a:srcRect b="6864" l="0" r="0" t="0"/>
          <a:stretch/>
        </p:blipFill>
        <p:spPr>
          <a:xfrm>
            <a:off x="837650" y="1715750"/>
            <a:ext cx="1488324" cy="1946125"/>
          </a:xfrm>
          <a:prstGeom prst="rect">
            <a:avLst/>
          </a:prstGeom>
          <a:noFill/>
          <a:ln>
            <a:noFill/>
          </a:ln>
        </p:spPr>
      </p:pic>
      <p:cxnSp>
        <p:nvCxnSpPr>
          <p:cNvPr id="168" name="Google Shape;168;p24"/>
          <p:cNvCxnSpPr/>
          <p:nvPr/>
        </p:nvCxnSpPr>
        <p:spPr>
          <a:xfrm rot="10800000">
            <a:off x="1595375" y="899300"/>
            <a:ext cx="0" cy="4284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24"/>
          <p:cNvCxnSpPr/>
          <p:nvPr/>
        </p:nvCxnSpPr>
        <p:spPr>
          <a:xfrm>
            <a:off x="1588000" y="908850"/>
            <a:ext cx="2791200" cy="11700"/>
          </a:xfrm>
          <a:prstGeom prst="straightConnector1">
            <a:avLst/>
          </a:prstGeom>
          <a:noFill/>
          <a:ln cap="flat" cmpd="sng" w="9525">
            <a:solidFill>
              <a:srgbClr val="9A6ABA"/>
            </a:solidFill>
            <a:prstDash val="solid"/>
            <a:round/>
            <a:headEnd len="med" w="med" type="none"/>
            <a:tailEnd len="med" w="med" type="none"/>
          </a:ln>
        </p:spPr>
      </p:cxnSp>
      <p:cxnSp>
        <p:nvCxnSpPr>
          <p:cNvPr id="170" name="Google Shape;170;p24"/>
          <p:cNvCxnSpPr/>
          <p:nvPr/>
        </p:nvCxnSpPr>
        <p:spPr>
          <a:xfrm rot="10800000">
            <a:off x="4379200" y="920550"/>
            <a:ext cx="0" cy="428400"/>
          </a:xfrm>
          <a:prstGeom prst="straightConnector1">
            <a:avLst/>
          </a:prstGeom>
          <a:noFill/>
          <a:ln cap="flat" cmpd="sng" w="9525">
            <a:solidFill>
              <a:srgbClr val="9A6ABA"/>
            </a:solidFill>
            <a:prstDash val="solid"/>
            <a:round/>
            <a:headEnd len="med" w="med" type="none"/>
            <a:tailEnd len="med" w="med" type="none"/>
          </a:ln>
        </p:spPr>
      </p:cxnSp>
      <p:sp>
        <p:nvSpPr>
          <p:cNvPr id="171" name="Google Shape;171;p24"/>
          <p:cNvSpPr/>
          <p:nvPr/>
        </p:nvSpPr>
        <p:spPr>
          <a:xfrm>
            <a:off x="4184700" y="1348950"/>
            <a:ext cx="3335700" cy="868800"/>
          </a:xfrm>
          <a:prstGeom prst="roundRect">
            <a:avLst>
              <a:gd fmla="val 16667" name="adj"/>
            </a:avLst>
          </a:prstGeom>
          <a:solidFill>
            <a:schemeClr val="lt1"/>
          </a:solidFill>
          <a:ln cap="flat" cmpd="sng" w="9525">
            <a:solidFill>
              <a:srgbClr val="9A6A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p:nvPr/>
        </p:nvSpPr>
        <p:spPr>
          <a:xfrm>
            <a:off x="4184700" y="2909575"/>
            <a:ext cx="3335700" cy="868800"/>
          </a:xfrm>
          <a:prstGeom prst="roundRect">
            <a:avLst>
              <a:gd fmla="val 16667" name="adj"/>
            </a:avLst>
          </a:prstGeom>
          <a:solidFill>
            <a:schemeClr val="lt1"/>
          </a:solidFill>
          <a:ln cap="flat" cmpd="sng" w="9525">
            <a:solidFill>
              <a:srgbClr val="9A6A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 name="Google Shape;173;p24"/>
          <p:cNvCxnSpPr/>
          <p:nvPr/>
        </p:nvCxnSpPr>
        <p:spPr>
          <a:xfrm rot="10800000">
            <a:off x="4379050" y="2217700"/>
            <a:ext cx="5400" cy="708600"/>
          </a:xfrm>
          <a:prstGeom prst="straightConnector1">
            <a:avLst/>
          </a:prstGeom>
          <a:noFill/>
          <a:ln cap="flat" cmpd="sng" w="9525">
            <a:solidFill>
              <a:srgbClr val="9A6ABA"/>
            </a:solidFill>
            <a:prstDash val="solid"/>
            <a:round/>
            <a:headEnd len="med" w="med" type="none"/>
            <a:tailEnd len="med" w="med" type="none"/>
          </a:ln>
        </p:spPr>
      </p:cxnSp>
      <p:cxnSp>
        <p:nvCxnSpPr>
          <p:cNvPr id="174" name="Google Shape;174;p24"/>
          <p:cNvCxnSpPr/>
          <p:nvPr/>
        </p:nvCxnSpPr>
        <p:spPr>
          <a:xfrm rot="10800000">
            <a:off x="4376500" y="3778375"/>
            <a:ext cx="5400" cy="708600"/>
          </a:xfrm>
          <a:prstGeom prst="straightConnector1">
            <a:avLst/>
          </a:prstGeom>
          <a:noFill/>
          <a:ln cap="flat" cmpd="sng" w="9525">
            <a:solidFill>
              <a:srgbClr val="9A6ABA"/>
            </a:solidFill>
            <a:prstDash val="solid"/>
            <a:round/>
            <a:headEnd len="med" w="med" type="oval"/>
            <a:tailEnd len="med" w="med" type="none"/>
          </a:ln>
        </p:spPr>
      </p:cxnSp>
      <p:sp>
        <p:nvSpPr>
          <p:cNvPr id="175" name="Google Shape;175;p24"/>
          <p:cNvSpPr/>
          <p:nvPr/>
        </p:nvSpPr>
        <p:spPr>
          <a:xfrm>
            <a:off x="4332300" y="1553375"/>
            <a:ext cx="479400" cy="459900"/>
          </a:xfrm>
          <a:prstGeom prst="ellipse">
            <a:avLst/>
          </a:prstGeom>
          <a:solidFill>
            <a:srgbClr val="D5C0F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a:off x="4332300" y="3122388"/>
            <a:ext cx="479400" cy="459900"/>
          </a:xfrm>
          <a:prstGeom prst="ellipse">
            <a:avLst/>
          </a:prstGeom>
          <a:solidFill>
            <a:srgbClr val="D5C0F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txBox="1"/>
          <p:nvPr/>
        </p:nvSpPr>
        <p:spPr>
          <a:xfrm>
            <a:off x="4432200" y="1583250"/>
            <a:ext cx="27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178" name="Google Shape;178;p24"/>
          <p:cNvSpPr txBox="1"/>
          <p:nvPr/>
        </p:nvSpPr>
        <p:spPr>
          <a:xfrm>
            <a:off x="4432200" y="3143875"/>
            <a:ext cx="27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179" name="Google Shape;179;p24"/>
          <p:cNvSpPr txBox="1"/>
          <p:nvPr/>
        </p:nvSpPr>
        <p:spPr>
          <a:xfrm>
            <a:off x="4811700" y="1348950"/>
            <a:ext cx="2938500" cy="110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dk1"/>
                </a:solidFill>
                <a:latin typeface="Montserrat"/>
                <a:ea typeface="Montserrat"/>
                <a:cs typeface="Montserrat"/>
                <a:sym typeface="Montserrat"/>
              </a:rPr>
              <a:t>Data Visualization: Python</a:t>
            </a:r>
            <a:endParaRPr b="1">
              <a:solidFill>
                <a:schemeClr val="dk1"/>
              </a:solidFill>
              <a:latin typeface="Montserrat"/>
              <a:ea typeface="Montserrat"/>
              <a:cs typeface="Montserrat"/>
              <a:sym typeface="Montserrat"/>
            </a:endParaRPr>
          </a:p>
          <a:p>
            <a:pPr indent="0" lvl="0" marL="0" rtl="0" algn="l">
              <a:lnSpc>
                <a:spcPct val="125000"/>
              </a:lnSpc>
              <a:spcBef>
                <a:spcPts val="0"/>
              </a:spcBef>
              <a:spcAft>
                <a:spcPts val="0"/>
              </a:spcAft>
              <a:buNone/>
            </a:pPr>
            <a:r>
              <a:rPr i="1" lang="en" sz="1200">
                <a:solidFill>
                  <a:schemeClr val="dk2"/>
                </a:solidFill>
                <a:latin typeface="Montserrat"/>
                <a:ea typeface="Montserrat"/>
                <a:cs typeface="Montserrat"/>
                <a:sym typeface="Montserrat"/>
              </a:rPr>
              <a:t>Matplotlib, folium, geopandas, plotly</a:t>
            </a:r>
            <a:endParaRPr i="1" sz="12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180" name="Google Shape;180;p24"/>
          <p:cNvPicPr preferRelativeResize="0"/>
          <p:nvPr/>
        </p:nvPicPr>
        <p:blipFill>
          <a:blip r:embed="rId4">
            <a:alphaModFix/>
          </a:blip>
          <a:stretch>
            <a:fillRect/>
          </a:stretch>
        </p:blipFill>
        <p:spPr>
          <a:xfrm>
            <a:off x="4432201" y="1627913"/>
            <a:ext cx="279602" cy="310866"/>
          </a:xfrm>
          <a:prstGeom prst="rect">
            <a:avLst/>
          </a:prstGeom>
          <a:noFill/>
          <a:ln>
            <a:noFill/>
          </a:ln>
        </p:spPr>
      </p:pic>
      <p:pic>
        <p:nvPicPr>
          <p:cNvPr id="181" name="Google Shape;181;p24"/>
          <p:cNvPicPr preferRelativeResize="0"/>
          <p:nvPr/>
        </p:nvPicPr>
        <p:blipFill>
          <a:blip r:embed="rId5">
            <a:alphaModFix/>
          </a:blip>
          <a:stretch>
            <a:fillRect/>
          </a:stretch>
        </p:blipFill>
        <p:spPr>
          <a:xfrm>
            <a:off x="4416573" y="3188550"/>
            <a:ext cx="310851" cy="310851"/>
          </a:xfrm>
          <a:prstGeom prst="rect">
            <a:avLst/>
          </a:prstGeom>
          <a:noFill/>
          <a:ln>
            <a:noFill/>
          </a:ln>
        </p:spPr>
      </p:pic>
      <p:sp>
        <p:nvSpPr>
          <p:cNvPr id="182" name="Google Shape;182;p24"/>
          <p:cNvSpPr txBox="1"/>
          <p:nvPr/>
        </p:nvSpPr>
        <p:spPr>
          <a:xfrm>
            <a:off x="4811700" y="2970875"/>
            <a:ext cx="28386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Montserrat"/>
                <a:ea typeface="Montserrat"/>
                <a:cs typeface="Montserrat"/>
                <a:sym typeface="Montserrat"/>
              </a:rPr>
              <a:t>Data Cleaning and Analysis</a:t>
            </a:r>
            <a:endParaRPr b="1">
              <a:solidFill>
                <a:schemeClr val="dk1"/>
              </a:solidFill>
              <a:latin typeface="Montserrat"/>
              <a:ea typeface="Montserrat"/>
              <a:cs typeface="Montserrat"/>
              <a:sym typeface="Montserrat"/>
            </a:endParaRPr>
          </a:p>
          <a:p>
            <a:pPr indent="0" lvl="0" marL="0" rtl="0" algn="l">
              <a:spcBef>
                <a:spcPts val="0"/>
              </a:spcBef>
              <a:spcAft>
                <a:spcPts val="0"/>
              </a:spcAft>
              <a:buNone/>
            </a:pPr>
            <a:r>
              <a:rPr i="1" lang="en" sz="1200">
                <a:latin typeface="Montserrat"/>
                <a:ea typeface="Montserrat"/>
                <a:cs typeface="Montserrat"/>
                <a:sym typeface="Montserrat"/>
              </a:rPr>
              <a:t>Excel, Python (pandas, numpy, scikit)</a:t>
            </a:r>
            <a:endParaRPr i="1" sz="1200">
              <a:latin typeface="Montserrat"/>
              <a:ea typeface="Montserrat"/>
              <a:cs typeface="Montserrat"/>
              <a:sym typeface="Montserrat"/>
            </a:endParaRPr>
          </a:p>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sp>
        <p:nvSpPr>
          <p:cNvPr id="183" name="Google Shape;183;p24"/>
          <p:cNvSpPr/>
          <p:nvPr/>
        </p:nvSpPr>
        <p:spPr>
          <a:xfrm>
            <a:off x="449425" y="1553375"/>
            <a:ext cx="2257200" cy="2172000"/>
          </a:xfrm>
          <a:prstGeom prst="ellipse">
            <a:avLst/>
          </a:prstGeom>
          <a:noFill/>
          <a:ln cap="flat" cmpd="sng" w="9525">
            <a:solidFill>
              <a:srgbClr val="57068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txBox="1"/>
          <p:nvPr/>
        </p:nvSpPr>
        <p:spPr>
          <a:xfrm>
            <a:off x="112150" y="227975"/>
            <a:ext cx="5742900" cy="554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b="1" lang="en" sz="3000">
                <a:solidFill>
                  <a:schemeClr val="dk1"/>
                </a:solidFill>
                <a:latin typeface="Frank Ruhl Libre"/>
                <a:ea typeface="Frank Ruhl Libre"/>
                <a:cs typeface="Frank Ruhl Libre"/>
                <a:sym typeface="Frank Ruhl Libre"/>
              </a:rPr>
              <a:t>Tools &amp; Technologies</a:t>
            </a:r>
            <a:endParaRPr b="1" sz="3000">
              <a:solidFill>
                <a:schemeClr val="dk1"/>
              </a:solidFill>
              <a:latin typeface="Frank Ruhl Libre"/>
              <a:ea typeface="Frank Ruhl Libre"/>
              <a:cs typeface="Frank Ruhl Libre"/>
              <a:sym typeface="Frank Ruhl Libr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5"/>
          <p:cNvSpPr txBox="1"/>
          <p:nvPr>
            <p:ph type="title"/>
          </p:nvPr>
        </p:nvSpPr>
        <p:spPr>
          <a:xfrm>
            <a:off x="509900" y="1999055"/>
            <a:ext cx="842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Approach and Method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p:nvPr/>
        </p:nvSpPr>
        <p:spPr>
          <a:xfrm>
            <a:off x="4967850" y="1663600"/>
            <a:ext cx="2694900" cy="2654100"/>
          </a:xfrm>
          <a:prstGeom prst="ellipse">
            <a:avLst/>
          </a:prstGeom>
          <a:solidFill>
            <a:srgbClr val="B4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6"/>
          <p:cNvSpPr/>
          <p:nvPr/>
        </p:nvSpPr>
        <p:spPr>
          <a:xfrm>
            <a:off x="1479675" y="1621050"/>
            <a:ext cx="2694900" cy="2654100"/>
          </a:xfrm>
          <a:prstGeom prst="ellipse">
            <a:avLst/>
          </a:prstGeom>
          <a:solidFill>
            <a:srgbClr val="B4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6"/>
          <p:cNvSpPr txBox="1"/>
          <p:nvPr>
            <p:ph type="title"/>
          </p:nvPr>
        </p:nvSpPr>
        <p:spPr>
          <a:xfrm>
            <a:off x="311700" y="30832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rPr>
              <a:t>Data Cleaning and Preparation</a:t>
            </a:r>
            <a:endParaRPr sz="3000">
              <a:solidFill>
                <a:schemeClr val="dk1"/>
              </a:solidFill>
            </a:endParaRPr>
          </a:p>
          <a:p>
            <a:pPr indent="0" lvl="0" marL="0" rtl="0" algn="l">
              <a:spcBef>
                <a:spcPts val="0"/>
              </a:spcBef>
              <a:spcAft>
                <a:spcPts val="0"/>
              </a:spcAft>
              <a:buNone/>
            </a:pPr>
            <a:r>
              <a:t/>
            </a:r>
            <a:endParaRPr/>
          </a:p>
        </p:txBody>
      </p:sp>
      <p:sp>
        <p:nvSpPr>
          <p:cNvPr id="197" name="Google Shape;197;p26"/>
          <p:cNvSpPr/>
          <p:nvPr/>
        </p:nvSpPr>
        <p:spPr>
          <a:xfrm>
            <a:off x="0" y="2100975"/>
            <a:ext cx="1955400" cy="1905600"/>
          </a:xfrm>
          <a:prstGeom prst="ellipse">
            <a:avLst/>
          </a:prstGeom>
          <a:solidFill>
            <a:srgbClr val="9A6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6"/>
          <p:cNvSpPr/>
          <p:nvPr/>
        </p:nvSpPr>
        <p:spPr>
          <a:xfrm>
            <a:off x="3518400" y="2037425"/>
            <a:ext cx="2107200" cy="2067300"/>
          </a:xfrm>
          <a:prstGeom prst="ellipse">
            <a:avLst/>
          </a:prstGeom>
          <a:solidFill>
            <a:srgbClr val="9A6ABA"/>
          </a:solidFill>
          <a:ln>
            <a:noFill/>
          </a:ln>
        </p:spPr>
        <p:txBody>
          <a:bodyPr anchorCtr="0" anchor="ctr" bIns="91425" lIns="91425" spcFirstLastPara="1" rIns="91425" wrap="square" tIns="91425">
            <a:noAutofit/>
          </a:bodyPr>
          <a:lstStyle/>
          <a:p>
            <a:pPr indent="0" lvl="0" marL="457200" rtl="0" algn="l">
              <a:lnSpc>
                <a:spcPct val="200000"/>
              </a:lnSpc>
              <a:spcBef>
                <a:spcPts val="0"/>
              </a:spcBef>
              <a:spcAft>
                <a:spcPts val="0"/>
              </a:spcAft>
              <a:buNone/>
            </a:pPr>
            <a:r>
              <a:t/>
            </a:r>
            <a:endParaRPr>
              <a:solidFill>
                <a:schemeClr val="lt1"/>
              </a:solidFill>
              <a:latin typeface="Montserrat"/>
              <a:ea typeface="Montserrat"/>
              <a:cs typeface="Montserrat"/>
              <a:sym typeface="Montserrat"/>
            </a:endParaRPr>
          </a:p>
        </p:txBody>
      </p:sp>
      <p:sp>
        <p:nvSpPr>
          <p:cNvPr id="199" name="Google Shape;199;p26"/>
          <p:cNvSpPr/>
          <p:nvPr/>
        </p:nvSpPr>
        <p:spPr>
          <a:xfrm>
            <a:off x="7046775" y="2073275"/>
            <a:ext cx="2034300" cy="1995600"/>
          </a:xfrm>
          <a:prstGeom prst="ellipse">
            <a:avLst/>
          </a:prstGeom>
          <a:solidFill>
            <a:srgbClr val="9A6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txBox="1"/>
          <p:nvPr/>
        </p:nvSpPr>
        <p:spPr>
          <a:xfrm>
            <a:off x="449425" y="2538775"/>
            <a:ext cx="116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
        <p:nvSpPr>
          <p:cNvPr id="201" name="Google Shape;201;p26"/>
          <p:cNvSpPr txBox="1"/>
          <p:nvPr/>
        </p:nvSpPr>
        <p:spPr>
          <a:xfrm>
            <a:off x="259825" y="2367225"/>
            <a:ext cx="1657800" cy="15855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000">
                <a:solidFill>
                  <a:schemeClr val="lt1"/>
                </a:solidFill>
                <a:latin typeface="Montserrat"/>
                <a:ea typeface="Montserrat"/>
                <a:cs typeface="Montserrat"/>
                <a:sym typeface="Montserrat"/>
              </a:rPr>
              <a:t>Used Geopandas to import shapefile and filtered to only include NYC</a:t>
            </a:r>
            <a:endParaRPr sz="10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p:txBody>
      </p:sp>
      <p:sp>
        <p:nvSpPr>
          <p:cNvPr id="202" name="Google Shape;202;p26"/>
          <p:cNvSpPr txBox="1"/>
          <p:nvPr/>
        </p:nvSpPr>
        <p:spPr>
          <a:xfrm>
            <a:off x="1957275" y="2113300"/>
            <a:ext cx="1739700" cy="1754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100">
                <a:solidFill>
                  <a:srgbClr val="220337"/>
                </a:solidFill>
                <a:latin typeface="Montserrat"/>
                <a:ea typeface="Montserrat"/>
                <a:cs typeface="Montserrat"/>
                <a:sym typeface="Montserrat"/>
              </a:rPr>
              <a:t>Renamed and aggregated multiple columns into a few sensible ones </a:t>
            </a:r>
            <a:endParaRPr sz="1100">
              <a:solidFill>
                <a:srgbClr val="220337"/>
              </a:solidFill>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203" name="Google Shape;203;p26"/>
          <p:cNvSpPr txBox="1"/>
          <p:nvPr/>
        </p:nvSpPr>
        <p:spPr>
          <a:xfrm>
            <a:off x="3668249" y="2538775"/>
            <a:ext cx="2107200" cy="1416000"/>
          </a:xfrm>
          <a:prstGeom prst="rect">
            <a:avLst/>
          </a:prstGeom>
          <a:noFill/>
          <a:ln>
            <a:noFill/>
          </a:ln>
        </p:spPr>
        <p:txBody>
          <a:bodyPr anchorCtr="0" anchor="t" bIns="91425" lIns="91425" spcFirstLastPara="1" rIns="91425" wrap="square" tIns="91425">
            <a:spAutoFit/>
          </a:bodyPr>
          <a:lstStyle/>
          <a:p>
            <a:pPr indent="0" lvl="0" marL="457200" rtl="0" algn="l">
              <a:lnSpc>
                <a:spcPct val="200000"/>
              </a:lnSpc>
              <a:spcBef>
                <a:spcPts val="0"/>
              </a:spcBef>
              <a:spcAft>
                <a:spcPts val="0"/>
              </a:spcAft>
              <a:buNone/>
            </a:pPr>
            <a:r>
              <a:rPr lang="en" sz="1100">
                <a:solidFill>
                  <a:schemeClr val="lt1"/>
                </a:solidFill>
                <a:latin typeface="Montserrat"/>
                <a:ea typeface="Montserrat"/>
                <a:cs typeface="Montserrat"/>
                <a:sym typeface="Montserrat"/>
              </a:rPr>
              <a:t>Dropped unnecessary columns</a:t>
            </a:r>
            <a:endParaRPr sz="11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204" name="Google Shape;204;p26"/>
          <p:cNvSpPr txBox="1"/>
          <p:nvPr/>
        </p:nvSpPr>
        <p:spPr>
          <a:xfrm>
            <a:off x="5575400" y="2100975"/>
            <a:ext cx="1739700" cy="20472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100">
                <a:solidFill>
                  <a:schemeClr val="dk2"/>
                </a:solidFill>
                <a:latin typeface="Montserrat"/>
                <a:ea typeface="Montserrat"/>
                <a:cs typeface="Montserrat"/>
                <a:sym typeface="Montserrat"/>
              </a:rPr>
              <a:t>Changed county names and added a prefix in residence counties for Sankey Diagram creation</a:t>
            </a:r>
            <a:endParaRPr sz="11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p:txBody>
      </p:sp>
      <p:sp>
        <p:nvSpPr>
          <p:cNvPr id="205" name="Google Shape;205;p26"/>
          <p:cNvSpPr txBox="1"/>
          <p:nvPr/>
        </p:nvSpPr>
        <p:spPr>
          <a:xfrm>
            <a:off x="7488300" y="2266475"/>
            <a:ext cx="1478100" cy="20934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100">
                <a:solidFill>
                  <a:schemeClr val="lt1"/>
                </a:solidFill>
                <a:latin typeface="Montserrat"/>
                <a:ea typeface="Montserrat"/>
                <a:cs typeface="Montserrat"/>
                <a:sym typeface="Montserrat"/>
              </a:rPr>
              <a:t>For Pie Charts, c</a:t>
            </a:r>
            <a:r>
              <a:rPr lang="en" sz="1100">
                <a:solidFill>
                  <a:schemeClr val="lt1"/>
                </a:solidFill>
                <a:latin typeface="Montserrat"/>
                <a:ea typeface="Montserrat"/>
                <a:cs typeface="Montserrat"/>
                <a:sym typeface="Montserrat"/>
              </a:rPr>
              <a:t>onverted coordinates to Web Mercator for better plotting</a:t>
            </a:r>
            <a:endParaRPr sz="11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206" name="Google Shape;206;p26"/>
          <p:cNvSpPr/>
          <p:nvPr/>
        </p:nvSpPr>
        <p:spPr>
          <a:xfrm>
            <a:off x="1617925" y="2266475"/>
            <a:ext cx="254400" cy="147300"/>
          </a:xfrm>
          <a:prstGeom prst="bentArrow">
            <a:avLst>
              <a:gd fmla="val 25000" name="adj1"/>
              <a:gd fmla="val 25000" name="adj2"/>
              <a:gd fmla="val 25000" name="adj3"/>
              <a:gd fmla="val 43750" name="adj4"/>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5188350" y="2266475"/>
            <a:ext cx="254400" cy="147300"/>
          </a:xfrm>
          <a:prstGeom prst="bentArrow">
            <a:avLst>
              <a:gd fmla="val 25000" name="adj1"/>
              <a:gd fmla="val 25000" name="adj2"/>
              <a:gd fmla="val 25000" name="adj3"/>
              <a:gd fmla="val 43750" name="adj4"/>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p:nvPr/>
        </p:nvSpPr>
        <p:spPr>
          <a:xfrm flipH="1" rot="10800000">
            <a:off x="7188575" y="3610575"/>
            <a:ext cx="337500" cy="147300"/>
          </a:xfrm>
          <a:prstGeom prst="bentArrow">
            <a:avLst>
              <a:gd fmla="val 25000" name="adj1"/>
              <a:gd fmla="val 17792" name="adj2"/>
              <a:gd fmla="val 25000" name="adj3"/>
              <a:gd fmla="val 43750" name="adj4"/>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6"/>
          <p:cNvSpPr/>
          <p:nvPr/>
        </p:nvSpPr>
        <p:spPr>
          <a:xfrm flipH="1" rot="10800000">
            <a:off x="3627475" y="3658000"/>
            <a:ext cx="337500" cy="147300"/>
          </a:xfrm>
          <a:prstGeom prst="bentArrow">
            <a:avLst>
              <a:gd fmla="val 25000" name="adj1"/>
              <a:gd fmla="val 17792" name="adj2"/>
              <a:gd fmla="val 25000" name="adj3"/>
              <a:gd fmla="val 43750" name="adj4"/>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Method</a:t>
            </a:r>
            <a:endParaRPr sz="3000"/>
          </a:p>
        </p:txBody>
      </p:sp>
      <p:sp>
        <p:nvSpPr>
          <p:cNvPr id="215" name="Google Shape;215;p27"/>
          <p:cNvSpPr txBox="1"/>
          <p:nvPr>
            <p:ph idx="1" type="body"/>
          </p:nvPr>
        </p:nvSpPr>
        <p:spPr>
          <a:xfrm>
            <a:off x="311700" y="1336575"/>
            <a:ext cx="6551100" cy="2246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300"/>
              <a:t>Clustering:</a:t>
            </a:r>
            <a:endParaRPr sz="1300"/>
          </a:p>
          <a:p>
            <a:pPr indent="-311150" lvl="0" marL="457200" rtl="0" algn="l">
              <a:spcBef>
                <a:spcPts val="0"/>
              </a:spcBef>
              <a:spcAft>
                <a:spcPts val="0"/>
              </a:spcAft>
              <a:buSzPts val="1300"/>
              <a:buChar char="●"/>
            </a:pPr>
            <a:r>
              <a:rPr lang="en" sz="1300"/>
              <a:t>Used </a:t>
            </a:r>
            <a:r>
              <a:rPr lang="en" sz="1300"/>
              <a:t>K Means</a:t>
            </a:r>
            <a:r>
              <a:rPr lang="en" sz="1300"/>
              <a:t> to assign tracts into borough parts.</a:t>
            </a:r>
            <a:endParaRPr sz="1300"/>
          </a:p>
          <a:p>
            <a:pPr indent="0" lvl="0" marL="457200" rtl="0" algn="l">
              <a:spcBef>
                <a:spcPts val="0"/>
              </a:spcBef>
              <a:spcAft>
                <a:spcPts val="0"/>
              </a:spcAft>
              <a:buNone/>
            </a:pPr>
            <a:r>
              <a:t/>
            </a:r>
            <a:endParaRPr sz="1300"/>
          </a:p>
          <a:p>
            <a:pPr indent="0" lvl="0" marL="457200" rtl="0" algn="l">
              <a:spcBef>
                <a:spcPts val="0"/>
              </a:spcBef>
              <a:spcAft>
                <a:spcPts val="0"/>
              </a:spcAft>
              <a:buNone/>
            </a:pPr>
            <a:r>
              <a:rPr b="1" lang="en" sz="1300"/>
              <a:t>Visualization:</a:t>
            </a:r>
            <a:endParaRPr sz="1300"/>
          </a:p>
          <a:p>
            <a:pPr indent="-311150" lvl="0" marL="457200" rtl="0" algn="l">
              <a:spcBef>
                <a:spcPts val="0"/>
              </a:spcBef>
              <a:spcAft>
                <a:spcPts val="0"/>
              </a:spcAft>
              <a:buSzPts val="1300"/>
              <a:buChar char="●"/>
            </a:pPr>
            <a:r>
              <a:rPr lang="en" sz="1300"/>
              <a:t>Used Geopandas for data manipulation.</a:t>
            </a:r>
            <a:endParaRPr sz="1300"/>
          </a:p>
          <a:p>
            <a:pPr indent="-311150" lvl="0" marL="457200" rtl="0" algn="l">
              <a:spcBef>
                <a:spcPts val="0"/>
              </a:spcBef>
              <a:spcAft>
                <a:spcPts val="0"/>
              </a:spcAft>
              <a:buSzPts val="1300"/>
              <a:buChar char="●"/>
            </a:pPr>
            <a:r>
              <a:rPr lang="en" sz="1300"/>
              <a:t>Created maps with and Folium.</a:t>
            </a:r>
            <a:endParaRPr sz="1300"/>
          </a:p>
          <a:p>
            <a:pPr indent="-311150" lvl="0" marL="457200" rtl="0" algn="l">
              <a:spcBef>
                <a:spcPts val="0"/>
              </a:spcBef>
              <a:spcAft>
                <a:spcPts val="0"/>
              </a:spcAft>
              <a:buSzPts val="1300"/>
              <a:buChar char="●"/>
            </a:pPr>
            <a:r>
              <a:rPr lang="en" sz="1300"/>
              <a:t>Generated pie charts with matplotlib.</a:t>
            </a:r>
            <a:endParaRPr sz="1300"/>
          </a:p>
          <a:p>
            <a:pPr indent="0" lvl="0" marL="0" rtl="0" algn="l">
              <a:spcBef>
                <a:spcPts val="0"/>
              </a:spcBef>
              <a:spcAft>
                <a:spcPts val="0"/>
              </a:spcAft>
              <a:buNone/>
            </a:pPr>
            <a:r>
              <a:t/>
            </a:r>
            <a:endParaRPr sz="1300"/>
          </a:p>
          <a:p>
            <a:pPr indent="0" lvl="0" marL="457200" rtl="0" algn="l">
              <a:spcBef>
                <a:spcPts val="0"/>
              </a:spcBef>
              <a:spcAft>
                <a:spcPts val="0"/>
              </a:spcAft>
              <a:buNone/>
            </a:pPr>
            <a:r>
              <a:rPr b="1" lang="en" sz="1300"/>
              <a:t>Outcome:</a:t>
            </a:r>
            <a:endParaRPr b="1" sz="1300"/>
          </a:p>
          <a:p>
            <a:pPr indent="-311150" lvl="0" marL="457200" rtl="0" algn="l">
              <a:spcBef>
                <a:spcPts val="0"/>
              </a:spcBef>
              <a:spcAft>
                <a:spcPts val="0"/>
              </a:spcAft>
              <a:buSzPts val="1300"/>
              <a:buChar char="●"/>
            </a:pPr>
            <a:r>
              <a:rPr lang="en" sz="1300"/>
              <a:t>Delivered comprehensive visualizations of NYC commuting patterns.</a:t>
            </a:r>
            <a:endParaRPr sz="1300"/>
          </a:p>
          <a:p>
            <a:pPr indent="-311150" lvl="0" marL="457200" rtl="0" algn="l">
              <a:spcBef>
                <a:spcPts val="0"/>
              </a:spcBef>
              <a:spcAft>
                <a:spcPts val="0"/>
              </a:spcAft>
              <a:buSzPts val="1300"/>
              <a:buChar char="●"/>
            </a:pPr>
            <a:r>
              <a:rPr lang="en" sz="1300"/>
              <a:t>Enhanced understanding of New Yorkers' commuting habits.</a:t>
            </a:r>
            <a:endParaRPr sz="1300"/>
          </a:p>
          <a:p>
            <a:pPr indent="0" lvl="0" marL="457200" rtl="0" algn="l">
              <a:spcBef>
                <a:spcPts val="0"/>
              </a:spcBef>
              <a:spcAft>
                <a:spcPts val="0"/>
              </a:spcAft>
              <a:buNone/>
            </a:pPr>
            <a:r>
              <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8"/>
          <p:cNvSpPr txBox="1"/>
          <p:nvPr>
            <p:ph type="title"/>
          </p:nvPr>
        </p:nvSpPr>
        <p:spPr>
          <a:xfrm>
            <a:off x="519700" y="2240250"/>
            <a:ext cx="7281900" cy="66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Dashboard Components</a:t>
            </a:r>
            <a:endParaRPr sz="3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YU Elegant">
  <a:themeElements>
    <a:clrScheme name="Simple Light">
      <a:dk1>
        <a:srgbClr val="57068C"/>
      </a:dk1>
      <a:lt1>
        <a:srgbClr val="FFFFFF"/>
      </a:lt1>
      <a:dk2>
        <a:srgbClr val="333333"/>
      </a:dk2>
      <a:lt2>
        <a:srgbClr val="E3DFE9"/>
      </a:lt2>
      <a:accent1>
        <a:srgbClr val="9A6ABA"/>
      </a:accent1>
      <a:accent2>
        <a:srgbClr val="330662"/>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